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Open Sans"/>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44" roundtripDataSignature="AMtx7mjwV61zVzfqoTYA07DP8WSq8B8P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73C57B-6C76-433B-A77E-3A4B67A537AC}">
  <a:tblStyle styleId="{6873C57B-6C76-433B-A77E-3A4B67A537A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314DDD9-EC81-458C-9116-5FFCB6FDE91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OpenSans-boldItalic.fntdata"/><Relationship Id="rId142" Type="http://schemas.openxmlformats.org/officeDocument/2006/relationships/font" Target="fonts/OpenSans-italic.fntdata"/><Relationship Id="rId141" Type="http://schemas.openxmlformats.org/officeDocument/2006/relationships/font" Target="fonts/OpenSans-bold.fntdata"/><Relationship Id="rId140"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44" Type="http://customschemas.google.com/relationships/presentationmetadata" Target="meta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6" name="Google Shape;226;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7" name="Google Shape;227;p1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61" name="Google Shape;156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73" name="Google Shape;1573;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86" name="Google Shape;1586;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98" name="Google Shape;1598;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16" name="Google Shape;1616;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28" name="Google Shape;1628;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40" name="Google Shape;1640;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54" name="Google Shape;1654;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41" name="Google Shape;241;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2" name="Google Shape;242;p1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66" name="Google Shape;1666;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75" name="Google Shape;167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88" name="Google Shape;1688;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02" name="Google Shape;1702;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17" name="Google Shape;1717;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32" name="Google Shape;1732;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44" name="Google Shape;174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56" name="Google Shape;1756;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68" name="Google Shape;1768;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81" name="Google Shape;1781;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0" name="Google Shape;260;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1" name="Google Shape;261;p1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93" name="Google Shape;1793;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05" name="Google Shape;1805;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17" name="Google Shape;1817;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30" name="Google Shape;1830;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42" name="Google Shape;1842;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54" name="Google Shape;1854;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66" name="Google Shape;1866;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80" name="Google Shape;1880;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92" name="Google Shape;1892;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04" name="Google Shape;1904;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4" name="Google Shape;274;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5" name="Google Shape;275;p1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16" name="Google Shape;1916;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28" name="Google Shape;1928;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3" name="Google Shape;1943;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44" name="Google Shape;1944;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45" name="Google Shape;1945;p13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8" name="Google Shape;1958;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59" name="Google Shape;1959;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60" name="Google Shape;1960;p13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7" name="Google Shape;28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8" name="Google Shape;288;p1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2" name="Google Shape;302;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3" name="Google Shape;303;p1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0" name="Google Shape;320;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1" name="Google Shape;321;p1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9" name="Google Shape;339;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0" name="Google Shape;340;p1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7" name="Google Shape;367;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8" name="Google Shape;368;p1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3" name="Google Shape;11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 name="Google Shape;114;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2" name="Google Shape;38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3" name="Google Shape;383;p2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96" name="Google Shape;396;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7" name="Google Shape;397;p2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0" name="Google Shape;410;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 name="Google Shape;411;p2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5" name="Google Shape;425;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6" name="Google Shape;426;p2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0" name="Google Shape;440;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1" name="Google Shape;441;p2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4" name="Google Shape;45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5" name="Google Shape;455;p2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69" name="Google Shape;469;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0" name="Google Shape;470;p2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83" name="Google Shape;483;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4" name="Google Shape;484;p2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99" name="Google Shape;49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22" name="Google Shape;522;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3" name="Google Shape;523;p2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6" name="Google Shape;12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7" name="Google Shape;127;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6" name="Google Shape;536;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7" name="Google Shape;537;p3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0" name="Google Shape;550;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1" name="Google Shape;551;p3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68" name="Google Shape;568;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9" name="Google Shape;569;p3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3" name="Google Shape;583;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4" name="Google Shape;584;p3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98" name="Google Shape;598;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99" name="Google Shape;599;p3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13" name="Google Shape;613;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14" name="Google Shape;614;p3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31" name="Google Shape;631;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32" name="Google Shape;632;p3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45" name="Google Shape;645;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46" name="Google Shape;646;p3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75" name="Google Shape;675;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76" name="Google Shape;676;p3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91" name="Google Shape;691;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92" name="Google Shape;692;p3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08" name="Google Shape;708;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09" name="Google Shape;709;p4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36" name="Google Shape;736;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37" name="Google Shape;737;p4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53" name="Google Shape;753;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54" name="Google Shape;754;p4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16" name="Google Shape;816;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17" name="Google Shape;817;p4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33" name="Google Shape;833;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34" name="Google Shape;834;p4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2" name="Google Shape;152;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3" name="Google Shape;153;p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31" name="Google Shape;931;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32" name="Google Shape;932;p5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48" name="Google Shape;948;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49" name="Google Shape;949;p5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65" name="Google Shape;965;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6" name="Google Shape;966;p5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81" name="Google Shape;981;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82" name="Google Shape;982;p5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6" name="Google Shape;166;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7" name="Google Shape;167;p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99" name="Google Shape;999;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00" name="Google Shape;1000;p6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32" name="Google Shape;1032;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33" name="Google Shape;1033;p6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49" name="Google Shape;1049;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50" name="Google Shape;1050;p6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65" name="Google Shape;1065;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6" name="Google Shape;1066;p6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78" name="Google Shape;1078;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79" name="Google Shape;1079;p6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92" name="Google Shape;1092;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93" name="Google Shape;1093;p6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04" name="Google Shape;1104;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05" name="Google Shape;1105;p6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20" name="Google Shape;1120;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21" name="Google Shape;1121;p6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31" name="Google Shape;1131;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32" name="Google Shape;1132;p6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1" name="Google Shape;18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2" name="Google Shape;182;p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42" name="Google Shape;1142;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3" name="Google Shape;1143;p7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60" name="Google Shape;1160;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61" name="Google Shape;1161;p7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74" name="Google Shape;117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88" name="Google Shape;1188;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89" name="Google Shape;1189;p7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04" name="Google Shape;1204;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05" name="Google Shape;1205;p7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42" name="Google Shape;1242;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3" name="Google Shape;1243;p7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7" name="Google Shape;1257;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58" name="Google Shape;1258;p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59" name="Google Shape;1259;p7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74" name="Google Shape;1274;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75" name="Google Shape;1275;p7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6" name="Google Shape;19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7" name="Google Shape;197;p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98" name="Google Shape;1298;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99" name="Google Shape;1299;p8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1" name="Google Shape;1311;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24" name="Google Shape;1324;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36" name="Google Shape;133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8" name="Google Shape;1348;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60" name="Google Shape;1360;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72" name="Google Shape;1372;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81" name="Google Shape;1381;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3" name="Google Shape;139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100"/>
              <a:buNone/>
            </a:pPr>
            <a:r>
              <a:t/>
            </a:r>
            <a:endParaRPr/>
          </a:p>
        </p:txBody>
      </p:sp>
      <p:sp>
        <p:nvSpPr>
          <p:cNvPr id="1394" name="Google Shape;1394;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06" name="Google Shape;1406;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1" name="Google Shape;211;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2" name="Google Shape;212;p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35" name="Google Shape;143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47" name="Google Shape;1447;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59" name="Google Shape;1459;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72" name="Google Shape;1472;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84" name="Google Shape;1484;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99" name="Google Shape;1499;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 name="Shape 14"/>
        <p:cNvGrpSpPr/>
        <p:nvPr/>
      </p:nvGrpSpPr>
      <p:grpSpPr>
        <a:xfrm>
          <a:off x="0" y="0"/>
          <a:ext cx="0" cy="0"/>
          <a:chOff x="0" y="0"/>
          <a:chExt cx="0" cy="0"/>
        </a:xfrm>
      </p:grpSpPr>
      <p:sp>
        <p:nvSpPr>
          <p:cNvPr id="15" name="Google Shape;15;p135"/>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5"/>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1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1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144"/>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4"/>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4"/>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44"/>
          <p:cNvSpPr/>
          <p:nvPr>
            <p:ph idx="2" type="pic"/>
          </p:nvPr>
        </p:nvSpPr>
        <p:spPr>
          <a:xfrm>
            <a:off x="11" y="0"/>
            <a:ext cx="9143989" cy="3686307"/>
          </a:xfrm>
          <a:prstGeom prst="rect">
            <a:avLst/>
          </a:prstGeom>
          <a:noFill/>
          <a:ln>
            <a:noFill/>
          </a:ln>
        </p:spPr>
      </p:sp>
      <p:sp>
        <p:nvSpPr>
          <p:cNvPr id="84" name="Google Shape;84;p144"/>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85" name="Google Shape;85;p1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4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145"/>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1" name="Google Shape;91;p1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14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6"/>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146"/>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9" name="Google Shape;99;p1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3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136"/>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3" name="Google Shape;23;p1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1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sp>
        <p:nvSpPr>
          <p:cNvPr id="27" name="Google Shape;27;p137"/>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37"/>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37"/>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137"/>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31" name="Google Shape;31;p1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1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137"/>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5" name="Shape 35"/>
        <p:cNvGrpSpPr/>
        <p:nvPr/>
      </p:nvGrpSpPr>
      <p:grpSpPr>
        <a:xfrm>
          <a:off x="0" y="0"/>
          <a:ext cx="0" cy="0"/>
          <a:chOff x="0" y="0"/>
          <a:chExt cx="0" cy="0"/>
        </a:xfrm>
      </p:grpSpPr>
      <p:sp>
        <p:nvSpPr>
          <p:cNvPr id="36" name="Google Shape;36;p13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1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1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139"/>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39"/>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39"/>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139"/>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45" name="Google Shape;45;p1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1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139"/>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4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40"/>
          <p:cNvSpPr txBox="1"/>
          <p:nvPr>
            <p:ph idx="1" type="body"/>
          </p:nvPr>
        </p:nvSpPr>
        <p:spPr>
          <a:xfrm>
            <a:off x="822959"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2" name="Google Shape;52;p140"/>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3" name="Google Shape;53;p1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1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4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1"/>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9" name="Google Shape;59;p141"/>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141"/>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61" name="Google Shape;61;p141"/>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2" name="Google Shape;62;p1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4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143"/>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3"/>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3"/>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43"/>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5" name="Google Shape;75;p143"/>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6" name="Google Shape;76;p143"/>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43"/>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4"/>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34"/>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3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34"/>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0" name="Google Shape;10;p1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1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1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34"/>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6.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8.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11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1.png"/><Relationship Id="rId4" Type="http://schemas.openxmlformats.org/officeDocument/2006/relationships/image" Target="../media/image105.png"/><Relationship Id="rId9" Type="http://schemas.openxmlformats.org/officeDocument/2006/relationships/image" Target="../media/image1.png"/><Relationship Id="rId5" Type="http://schemas.openxmlformats.org/officeDocument/2006/relationships/image" Target="../media/image103.png"/><Relationship Id="rId6" Type="http://schemas.openxmlformats.org/officeDocument/2006/relationships/image" Target="../media/image112.png"/><Relationship Id="rId7" Type="http://schemas.openxmlformats.org/officeDocument/2006/relationships/image" Target="../media/image95.png"/><Relationship Id="rId8" Type="http://schemas.openxmlformats.org/officeDocument/2006/relationships/image" Target="../media/image1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developer.mozilla.org/en-US/docs/Web/HTTP/Methods/GET" TargetMode="External"/><Relationship Id="rId9" Type="http://schemas.openxmlformats.org/officeDocument/2006/relationships/image" Target="../media/image1.png"/><Relationship Id="rId5" Type="http://schemas.openxmlformats.org/officeDocument/2006/relationships/hyperlink" Target="https://developer.mozilla.org/en-US/docs/Web/HTTP/Methods/PUT" TargetMode="External"/><Relationship Id="rId6" Type="http://schemas.openxmlformats.org/officeDocument/2006/relationships/hyperlink" Target="https://developer.mozilla.org/en-US/docs/Web/HTTP/Methods/POST" TargetMode="External"/><Relationship Id="rId7" Type="http://schemas.openxmlformats.org/officeDocument/2006/relationships/hyperlink" Target="https://developer.mozilla.org/en-US/docs/Web/HTTP/Methods/HEAD" TargetMode="External"/><Relationship Id="rId8" Type="http://schemas.openxmlformats.org/officeDocument/2006/relationships/hyperlink" Target="https://developer.mozilla.org/en-US/docs/Web/HTTP/Methods/OPTION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4.pn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99.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6.png"/><Relationship Id="rId4" Type="http://schemas.openxmlformats.org/officeDocument/2006/relationships/image" Target="../media/image100.png"/><Relationship Id="rId5"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5.png"/><Relationship Id="rId4" Type="http://schemas.openxmlformats.org/officeDocument/2006/relationships/image" Target="../media/image119.png"/><Relationship Id="rId5"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1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18.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png"/><Relationship Id="rId4" Type="http://schemas.openxmlformats.org/officeDocument/2006/relationships/hyperlink" Target="https://www.geeksforgeeks.org/transmission-modes-computer-networks/"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16.png"/><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hyperlink" Target="https://nptel.ac.in/courses/106/105/106105080/" TargetMode="External"/><Relationship Id="rId4" Type="http://schemas.openxmlformats.org/officeDocument/2006/relationships/hyperlink" Target="https://nptel.ac.in/courses/106/106/106106091/" TargetMode="External"/><Relationship Id="rId9" Type="http://schemas.openxmlformats.org/officeDocument/2006/relationships/hyperlink" Target="https://www.edx.org/course/introduction-to-networking?index=product&amp;queryID=0befdc538866babf2facfdc2dce06204&amp;position=1" TargetMode="External"/><Relationship Id="rId5" Type="http://schemas.openxmlformats.org/officeDocument/2006/relationships/hyperlink" Target="https://nptel.ac.in/courses/106/105/106105081/" TargetMode="External"/><Relationship Id="rId6" Type="http://schemas.openxmlformats.org/officeDocument/2006/relationships/hyperlink" Target="https://nptel.ac.in/courses/106/105/106105183/" TargetMode="External"/><Relationship Id="rId7" Type="http://schemas.openxmlformats.org/officeDocument/2006/relationships/hyperlink" Target="https://ocw.mit.edu/courses/electrical-engineering-and-computer-science/6-829-computer-networks-fall-2002/index.htm" TargetMode="External"/><Relationship Id="rId8" Type="http://schemas.openxmlformats.org/officeDocument/2006/relationships/hyperlink" Target="https://www.coursera.org/learn/computer-networking"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8.png"/><Relationship Id="rId8"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39.png"/><Relationship Id="rId13" Type="http://schemas.openxmlformats.org/officeDocument/2006/relationships/hyperlink" Target="http://www.ssgmce.com/" TargetMode="External"/><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hyperlink" Target="http://www.ssgmce.com/" TargetMode="External"/><Relationship Id="rId9"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47.png"/><Relationship Id="rId8"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2.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9.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73.png"/><Relationship Id="rId6"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1.png"/><Relationship Id="rId5"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5.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7.png"/><Relationship Id="rId6" Type="http://schemas.openxmlformats.org/officeDocument/2006/relationships/image" Target="../media/image72.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66.png"/><Relationship Id="rId7"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4.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4.png"/><Relationship Id="rId4" Type="http://schemas.openxmlformats.org/officeDocument/2006/relationships/image" Target="../media/image55.png"/><Relationship Id="rId5" Type="http://schemas.openxmlformats.org/officeDocument/2006/relationships/image" Target="../media/image1.png"/><Relationship Id="rId6"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9.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6.png"/><Relationship Id="rId4" Type="http://schemas.openxmlformats.org/officeDocument/2006/relationships/image" Target="../media/image1.png"/><Relationship Id="rId5"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1.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9.png"/><Relationship Id="rId4" Type="http://schemas.openxmlformats.org/officeDocument/2006/relationships/image" Target="../media/image90.png"/><Relationship Id="rId5"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2.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11.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7.png"/><Relationship Id="rId4" Type="http://schemas.openxmlformats.org/officeDocument/2006/relationships/image" Target="../media/image94.png"/><Relationship Id="rId5"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6.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6.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8.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s://www.techtarget.com/whatis/definition/mail-server-mail-transfer-transport-agent-MTA-mail-router-Internet-mailer" TargetMode="Externa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7.jp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1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91.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07.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idx="4294967295" type="subTitle"/>
          </p:nvPr>
        </p:nvSpPr>
        <p:spPr>
          <a:xfrm>
            <a:off x="1582863" y="3512205"/>
            <a:ext cx="5781675" cy="36195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accent1"/>
              </a:buClr>
              <a:buSzPts val="1500"/>
              <a:buFont typeface="Calibri"/>
              <a:buNone/>
            </a:pPr>
            <a:r>
              <a:rPr b="1" i="0" lang="en-US" sz="1500" u="none" cap="none" strike="noStrike">
                <a:solidFill>
                  <a:srgbClr val="3F3F3F"/>
                </a:solidFill>
                <a:latin typeface="Times New Roman"/>
                <a:ea typeface="Times New Roman"/>
                <a:cs typeface="Times New Roman"/>
                <a:sym typeface="Times New Roman"/>
              </a:rPr>
              <a:t>School of Computer Engineering and Technology (SCET)</a:t>
            </a:r>
            <a:endParaRPr b="1" i="0" sz="1500" u="none" cap="none" strike="noStrike">
              <a:solidFill>
                <a:srgbClr val="3F3F3F"/>
              </a:solidFill>
              <a:latin typeface="Times New Roman"/>
              <a:ea typeface="Times New Roman"/>
              <a:cs typeface="Times New Roman"/>
              <a:sym typeface="Times New Roman"/>
            </a:endParaRPr>
          </a:p>
        </p:txBody>
      </p:sp>
      <p:pic>
        <p:nvPicPr>
          <p:cNvPr id="107" name="Google Shape;107;p1"/>
          <p:cNvPicPr preferRelativeResize="0"/>
          <p:nvPr/>
        </p:nvPicPr>
        <p:blipFill rotWithShape="1">
          <a:blip r:embed="rId3">
            <a:alphaModFix/>
          </a:blip>
          <a:srcRect b="0" l="0" r="0" t="0"/>
          <a:stretch/>
        </p:blipFill>
        <p:spPr>
          <a:xfrm>
            <a:off x="651129" y="323850"/>
            <a:ext cx="7645145" cy="1552575"/>
          </a:xfrm>
          <a:prstGeom prst="rect">
            <a:avLst/>
          </a:prstGeom>
          <a:noFill/>
          <a:ln>
            <a:noFill/>
          </a:ln>
          <a:effectLst>
            <a:outerShdw blurRad="292100" rotWithShape="0" algn="tl" dir="2700000" dist="139700">
              <a:srgbClr val="333333">
                <a:alpha val="64705"/>
              </a:srgbClr>
            </a:outerShdw>
          </a:effectLst>
        </p:spPr>
      </p:pic>
      <p:sp>
        <p:nvSpPr>
          <p:cNvPr id="108" name="Google Shape;108;p1"/>
          <p:cNvSpPr/>
          <p:nvPr/>
        </p:nvSpPr>
        <p:spPr>
          <a:xfrm>
            <a:off x="0" y="2347223"/>
            <a:ext cx="8312369" cy="530915"/>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Computer Networks</a:t>
            </a:r>
            <a:endParaRPr b="0" i="0" sz="2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CET2005B</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Times New Roman"/>
                <a:ea typeface="Times New Roman"/>
                <a:cs typeface="Times New Roman"/>
                <a:sym typeface="Times New Roman"/>
              </a:rPr>
              <a:t>	</a:t>
            </a:r>
            <a:endParaRPr b="0" i="0" sz="3000" u="none" cap="none" strike="noStrike">
              <a:solidFill>
                <a:schemeClr val="dk1"/>
              </a:solidFill>
              <a:latin typeface="Times New Roman"/>
              <a:ea typeface="Times New Roman"/>
              <a:cs typeface="Times New Roman"/>
              <a:sym typeface="Times New Roman"/>
            </a:endParaRPr>
          </a:p>
        </p:txBody>
      </p:sp>
      <p:sp>
        <p:nvSpPr>
          <p:cNvPr id="109" name="Google Shape;109;p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30" name="Google Shape;230;p10"/>
          <p:cNvSpPr txBox="1"/>
          <p:nvPr>
            <p:ph idx="4294967295" type="title"/>
          </p:nvPr>
        </p:nvSpPr>
        <p:spPr>
          <a:xfrm>
            <a:off x="1600200" y="131763"/>
            <a:ext cx="7543800" cy="5492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HTTP request and response messages</a:t>
            </a:r>
            <a:endParaRPr>
              <a:solidFill>
                <a:schemeClr val="dk2"/>
              </a:solidFill>
              <a:latin typeface="Times New Roman"/>
              <a:ea typeface="Times New Roman"/>
              <a:cs typeface="Times New Roman"/>
              <a:sym typeface="Times New Roman"/>
            </a:endParaRPr>
          </a:p>
        </p:txBody>
      </p:sp>
      <p:pic>
        <p:nvPicPr>
          <p:cNvPr id="231" name="Google Shape;231;p10"/>
          <p:cNvPicPr preferRelativeResize="0"/>
          <p:nvPr/>
        </p:nvPicPr>
        <p:blipFill rotWithShape="1">
          <a:blip r:embed="rId3">
            <a:alphaModFix/>
          </a:blip>
          <a:srcRect b="0" l="0" r="0" t="0"/>
          <a:stretch/>
        </p:blipFill>
        <p:spPr>
          <a:xfrm>
            <a:off x="1019302" y="784338"/>
            <a:ext cx="7187550" cy="3394999"/>
          </a:xfrm>
          <a:prstGeom prst="rect">
            <a:avLst/>
          </a:prstGeom>
          <a:noFill/>
          <a:ln>
            <a:noFill/>
          </a:ln>
        </p:spPr>
      </p:pic>
      <p:sp>
        <p:nvSpPr>
          <p:cNvPr id="232" name="Google Shape;232;p10"/>
          <p:cNvSpPr txBox="1"/>
          <p:nvPr/>
        </p:nvSpPr>
        <p:spPr>
          <a:xfrm>
            <a:off x="1030853" y="4229237"/>
            <a:ext cx="68865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Figure: HTTP request and response message format</a:t>
            </a:r>
            <a:endParaRPr b="0"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cxnSp>
        <p:nvCxnSpPr>
          <p:cNvPr id="233" name="Google Shape;233;p1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4" name="Google Shape;234;p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5" name="Google Shape;235;p1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6" name="Google Shape;236;p1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7" name="Google Shape;237;p1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0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40" name="Google Shape;1540;p100"/>
          <p:cNvSpPr txBox="1"/>
          <p:nvPr/>
        </p:nvSpPr>
        <p:spPr>
          <a:xfrm>
            <a:off x="591145" y="136959"/>
            <a:ext cx="8290107" cy="489816"/>
          </a:xfrm>
          <a:prstGeom prst="rect">
            <a:avLst/>
          </a:prstGeom>
          <a:noFill/>
          <a:ln>
            <a:noFill/>
          </a:ln>
        </p:spPr>
        <p:txBody>
          <a:bodyPr anchorCtr="0" anchor="ctr" bIns="34275" lIns="68550" spcFirstLastPara="1" rIns="68550" wrap="square" tIns="34275">
            <a:noAutofit/>
          </a:bodyPr>
          <a:lstStyle/>
          <a:p>
            <a:pPr indent="0" lvl="0" marL="0" marR="0" rtl="0" algn="ctr">
              <a:lnSpc>
                <a:spcPct val="85000"/>
              </a:lnSpc>
              <a:spcBef>
                <a:spcPts val="0"/>
              </a:spcBef>
              <a:spcAft>
                <a:spcPts val="0"/>
              </a:spcAft>
              <a:buClr>
                <a:srgbClr val="3F3F3F"/>
              </a:buClr>
              <a:buSzPts val="3600"/>
              <a:buFont typeface="Calibri"/>
              <a:buNone/>
            </a:pPr>
            <a:r>
              <a:rPr b="1" i="0" lang="en-US" sz="2400" u="none" cap="none" strike="noStrike">
                <a:solidFill>
                  <a:srgbClr val="273239"/>
                </a:solidFill>
                <a:latin typeface="Times New Roman"/>
                <a:ea typeface="Times New Roman"/>
                <a:cs typeface="Times New Roman"/>
                <a:sym typeface="Times New Roman"/>
              </a:rPr>
              <a:t>Characteristics of FTP </a:t>
            </a:r>
            <a:endParaRPr b="1" i="0" sz="2400" u="none" cap="none" strike="noStrike">
              <a:solidFill>
                <a:srgbClr val="273239"/>
              </a:solidFill>
              <a:latin typeface="Times New Roman"/>
              <a:ea typeface="Times New Roman"/>
              <a:cs typeface="Times New Roman"/>
              <a:sym typeface="Times New Roman"/>
            </a:endParaRPr>
          </a:p>
        </p:txBody>
      </p:sp>
      <p:cxnSp>
        <p:nvCxnSpPr>
          <p:cNvPr id="1541" name="Google Shape;1541;p10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42" name="Google Shape;1542;p10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43" name="Google Shape;1543;p10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44" name="Google Shape;1544;p10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45" name="Google Shape;1545;p10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546" name="Google Shape;1546;p100"/>
          <p:cNvSpPr/>
          <p:nvPr/>
        </p:nvSpPr>
        <p:spPr>
          <a:xfrm>
            <a:off x="693593" y="908200"/>
            <a:ext cx="7890539" cy="293926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Characteristics of FTP </a:t>
            </a:r>
            <a:endParaRPr/>
          </a:p>
          <a:p>
            <a:pPr indent="-127000" lvl="0" marL="0" marR="0" rtl="0" algn="just">
              <a:lnSpc>
                <a:spcPct val="100000"/>
              </a:lnSpc>
              <a:spcBef>
                <a:spcPts val="60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FTP uses TCP as a transport layer protocol.</a:t>
            </a:r>
            <a:endParaRPr/>
          </a:p>
          <a:p>
            <a:pPr indent="-127000" lvl="0" marL="0" marR="0" rtl="0" algn="just">
              <a:lnSpc>
                <a:spcPct val="100000"/>
              </a:lnSpc>
              <a:spcBef>
                <a:spcPts val="60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It is good for simple file transfers, such as during boot time.</a:t>
            </a:r>
            <a:endParaRPr/>
          </a:p>
          <a:p>
            <a:pPr indent="-127000" lvl="0" marL="0" marR="0" rtl="0" algn="just">
              <a:lnSpc>
                <a:spcPct val="100000"/>
              </a:lnSpc>
              <a:spcBef>
                <a:spcPts val="60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Errors in the transmission (lost packets, checksum errors) must be handled by the TFTP server.</a:t>
            </a:r>
            <a:endParaRPr/>
          </a:p>
          <a:p>
            <a:pPr indent="-127000" lvl="0" marL="0" marR="0" rtl="0" algn="just">
              <a:lnSpc>
                <a:spcPct val="100000"/>
              </a:lnSpc>
              <a:spcBef>
                <a:spcPts val="60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It uses only one connection through well-known port 69.</a:t>
            </a:r>
            <a:endParaRPr/>
          </a:p>
          <a:p>
            <a:pPr indent="-127000" lvl="0" marL="0" marR="0" rtl="0" algn="just">
              <a:lnSpc>
                <a:spcPct val="100000"/>
              </a:lnSpc>
              <a:spcBef>
                <a:spcPts val="60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TFTP uses a simple lock-step protocol (each data packet needs to be acknowledged). Thus the throughput is limited.</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0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52" name="Google Shape;1552;p101"/>
          <p:cNvSpPr txBox="1"/>
          <p:nvPr/>
        </p:nvSpPr>
        <p:spPr>
          <a:xfrm>
            <a:off x="477981" y="214091"/>
            <a:ext cx="8520546" cy="489816"/>
          </a:xfrm>
          <a:prstGeom prst="rect">
            <a:avLst/>
          </a:prstGeom>
          <a:noFill/>
          <a:ln>
            <a:noFill/>
          </a:ln>
        </p:spPr>
        <p:txBody>
          <a:bodyPr anchorCtr="0" anchor="ctr" bIns="34275" lIns="68550" spcFirstLastPara="1" rIns="68550" wrap="square" tIns="34275">
            <a:noAutofit/>
          </a:bodyPr>
          <a:lstStyle/>
          <a:p>
            <a:pPr indent="0" lvl="0" marL="0" marR="0" rtl="0" algn="ctr">
              <a:lnSpc>
                <a:spcPct val="85000"/>
              </a:lnSpc>
              <a:spcBef>
                <a:spcPts val="0"/>
              </a:spcBef>
              <a:spcAft>
                <a:spcPts val="0"/>
              </a:spcAft>
              <a:buClr>
                <a:schemeClr val="dk1"/>
              </a:buClr>
              <a:buSzPts val="4000"/>
              <a:buFont typeface="Calibri"/>
              <a:buNone/>
            </a:pPr>
            <a:r>
              <a:rPr b="1" i="0" lang="en-US" sz="2400" u="none" cap="none" strike="noStrike">
                <a:solidFill>
                  <a:srgbClr val="002060"/>
                </a:solidFill>
                <a:latin typeface="Times New Roman"/>
                <a:ea typeface="Times New Roman"/>
                <a:cs typeface="Times New Roman"/>
                <a:sym typeface="Times New Roman"/>
              </a:rPr>
              <a:t>Creating the Control and Data Connection (Extra Information)</a:t>
            </a:r>
            <a:endParaRPr b="1" i="0" sz="2400" u="none" cap="none" strike="noStrike">
              <a:solidFill>
                <a:srgbClr val="002060"/>
              </a:solidFill>
              <a:latin typeface="Calibri"/>
              <a:ea typeface="Calibri"/>
              <a:cs typeface="Calibri"/>
              <a:sym typeface="Calibri"/>
            </a:endParaRPr>
          </a:p>
        </p:txBody>
      </p:sp>
      <p:cxnSp>
        <p:nvCxnSpPr>
          <p:cNvPr id="1553" name="Google Shape;1553;p10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54" name="Google Shape;1554;p10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55" name="Google Shape;1555;p10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56" name="Google Shape;1556;p10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57" name="Google Shape;1557;p10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558" name="Google Shape;1558;p101"/>
          <p:cNvSpPr/>
          <p:nvPr/>
        </p:nvSpPr>
        <p:spPr>
          <a:xfrm>
            <a:off x="655001" y="908200"/>
            <a:ext cx="7916151"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Advantages of FTP</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Speed is one of the advantages of FTP(File Transfer Protocol).</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File sharing also comes in the category of advantages of FTP in this between two machines files can be shared on the network.</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Efficiency is more in FTP.</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Disadvantages of FTP</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File size limit is the drawback of FTP only 2 GB size files can be transferred.</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Multiple receivers are not supported by the FTP.</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FTP does not encrypt the data this is one of the biggest drawbacks of FTP.</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FTP is unsecured we use login IDs and passwords making it secure but they can be attacked by hackers.</a:t>
            </a:r>
            <a:endParaRPr/>
          </a:p>
          <a:p>
            <a:pPr indent="0" lvl="0" marL="0" marR="0" rtl="0" algn="just">
              <a:lnSpc>
                <a:spcPct val="100000"/>
              </a:lnSpc>
              <a:spcBef>
                <a:spcPts val="0"/>
              </a:spcBef>
              <a:spcAft>
                <a:spcPts val="0"/>
              </a:spcAft>
              <a:buNone/>
            </a:pPr>
            <a:r>
              <a:t/>
            </a:r>
            <a:endParaRPr b="0" i="0" sz="1600" u="none" cap="none" strike="noStrike">
              <a:solidFill>
                <a:srgbClr val="273239"/>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0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64" name="Google Shape;1564;p102"/>
          <p:cNvSpPr txBox="1"/>
          <p:nvPr>
            <p:ph idx="4294967295" type="title"/>
          </p:nvPr>
        </p:nvSpPr>
        <p:spPr>
          <a:xfrm>
            <a:off x="925824" y="142050"/>
            <a:ext cx="6991529" cy="43357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solidFill>
                  <a:schemeClr val="dk1"/>
                </a:solidFill>
                <a:latin typeface="Times New Roman"/>
                <a:ea typeface="Times New Roman"/>
                <a:cs typeface="Times New Roman"/>
                <a:sym typeface="Times New Roman"/>
              </a:rPr>
              <a:t>File Management Commands: Extra</a:t>
            </a:r>
            <a:endParaRPr sz="2800">
              <a:solidFill>
                <a:schemeClr val="dk1"/>
              </a:solidFill>
              <a:latin typeface="Times New Roman"/>
              <a:ea typeface="Times New Roman"/>
              <a:cs typeface="Times New Roman"/>
              <a:sym typeface="Times New Roman"/>
            </a:endParaRPr>
          </a:p>
        </p:txBody>
      </p:sp>
      <p:pic>
        <p:nvPicPr>
          <p:cNvPr id="1565" name="Google Shape;1565;p102"/>
          <p:cNvPicPr preferRelativeResize="0"/>
          <p:nvPr>
            <p:ph idx="4294967295" type="body"/>
          </p:nvPr>
        </p:nvPicPr>
        <p:blipFill rotWithShape="1">
          <a:blip r:embed="rId3">
            <a:alphaModFix/>
          </a:blip>
          <a:srcRect b="1920" l="729" r="1544" t="11032"/>
          <a:stretch/>
        </p:blipFill>
        <p:spPr>
          <a:xfrm>
            <a:off x="1179311" y="916608"/>
            <a:ext cx="6649376" cy="3355759"/>
          </a:xfrm>
          <a:prstGeom prst="rect">
            <a:avLst/>
          </a:prstGeom>
          <a:noFill/>
          <a:ln>
            <a:noFill/>
          </a:ln>
        </p:spPr>
      </p:pic>
      <p:cxnSp>
        <p:nvCxnSpPr>
          <p:cNvPr id="1566" name="Google Shape;1566;p10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67" name="Google Shape;1567;p10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68" name="Google Shape;1568;p102"/>
          <p:cNvCxnSpPr/>
          <p:nvPr/>
        </p:nvCxnSpPr>
        <p:spPr>
          <a:xfrm flipH="1">
            <a:off x="580429" y="36431"/>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69" name="Google Shape;1569;p10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70" name="Google Shape;1570;p10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03"/>
          <p:cNvSpPr/>
          <p:nvPr/>
        </p:nvSpPr>
        <p:spPr>
          <a:xfrm>
            <a:off x="822960" y="1714500"/>
            <a:ext cx="808413" cy="374073"/>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6" name="Google Shape;1576;p10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577" name="Google Shape;1577;p103"/>
          <p:cNvSpPr txBox="1"/>
          <p:nvPr>
            <p:ph idx="4294967295" type="title"/>
          </p:nvPr>
        </p:nvSpPr>
        <p:spPr>
          <a:xfrm>
            <a:off x="0" y="206375"/>
            <a:ext cx="8229600" cy="369523"/>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3200">
                <a:solidFill>
                  <a:srgbClr val="C00000"/>
                </a:solidFill>
                <a:latin typeface="Times New Roman"/>
                <a:ea typeface="Times New Roman"/>
                <a:cs typeface="Times New Roman"/>
                <a:sym typeface="Times New Roman"/>
              </a:rPr>
              <a:t>File Transfer Commands: Extra</a:t>
            </a:r>
            <a:endParaRPr sz="3200">
              <a:solidFill>
                <a:srgbClr val="C00000"/>
              </a:solidFill>
              <a:latin typeface="Times New Roman"/>
              <a:ea typeface="Times New Roman"/>
              <a:cs typeface="Times New Roman"/>
              <a:sym typeface="Times New Roman"/>
            </a:endParaRPr>
          </a:p>
        </p:txBody>
      </p:sp>
      <p:pic>
        <p:nvPicPr>
          <p:cNvPr id="1578" name="Google Shape;1578;p103"/>
          <p:cNvPicPr preferRelativeResize="0"/>
          <p:nvPr>
            <p:ph idx="4294967295" type="body"/>
          </p:nvPr>
        </p:nvPicPr>
        <p:blipFill rotWithShape="1">
          <a:blip r:embed="rId3">
            <a:alphaModFix/>
          </a:blip>
          <a:srcRect b="0" l="0" r="0" t="14430"/>
          <a:stretch/>
        </p:blipFill>
        <p:spPr>
          <a:xfrm>
            <a:off x="773311" y="1005469"/>
            <a:ext cx="8229600" cy="3263165"/>
          </a:xfrm>
          <a:prstGeom prst="rect">
            <a:avLst/>
          </a:prstGeom>
          <a:noFill/>
          <a:ln>
            <a:noFill/>
          </a:ln>
        </p:spPr>
      </p:pic>
      <p:cxnSp>
        <p:nvCxnSpPr>
          <p:cNvPr id="1579" name="Google Shape;1579;p10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80" name="Google Shape;1580;p10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81" name="Google Shape;1581;p10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82" name="Google Shape;1582;p10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83" name="Google Shape;1583;p10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0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589" name="Google Shape;1589;p104"/>
          <p:cNvSpPr txBox="1"/>
          <p:nvPr>
            <p:ph idx="4294967295" type="title"/>
          </p:nvPr>
        </p:nvSpPr>
        <p:spPr>
          <a:xfrm>
            <a:off x="603956" y="47021"/>
            <a:ext cx="8229600" cy="748357"/>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Responses: Extra</a:t>
            </a:r>
            <a:endParaRPr>
              <a:latin typeface="Times New Roman"/>
              <a:ea typeface="Times New Roman"/>
              <a:cs typeface="Times New Roman"/>
              <a:sym typeface="Times New Roman"/>
            </a:endParaRPr>
          </a:p>
        </p:txBody>
      </p:sp>
      <p:cxnSp>
        <p:nvCxnSpPr>
          <p:cNvPr id="1590" name="Google Shape;1590;p10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91" name="Google Shape;1591;p10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92" name="Google Shape;1592;p10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93" name="Google Shape;1593;p10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94" name="Google Shape;1594;p10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595" name="Google Shape;1595;p104"/>
          <p:cNvPicPr preferRelativeResize="0"/>
          <p:nvPr/>
        </p:nvPicPr>
        <p:blipFill rotWithShape="1">
          <a:blip r:embed="rId4">
            <a:alphaModFix/>
          </a:blip>
          <a:srcRect b="0" l="0" r="0" t="0"/>
          <a:stretch/>
        </p:blipFill>
        <p:spPr>
          <a:xfrm>
            <a:off x="1932025" y="813217"/>
            <a:ext cx="5863357" cy="38671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0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01" name="Google Shape;1601;p105"/>
          <p:cNvSpPr txBox="1"/>
          <p:nvPr>
            <p:ph idx="4294967295" type="title"/>
          </p:nvPr>
        </p:nvSpPr>
        <p:spPr>
          <a:xfrm>
            <a:off x="708420" y="-22621"/>
            <a:ext cx="8089351"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2200"/>
              <a:buNone/>
            </a:pPr>
            <a:r>
              <a:rPr lang="en-US" sz="2200">
                <a:solidFill>
                  <a:srgbClr val="C00000"/>
                </a:solidFill>
                <a:latin typeface="Times New Roman"/>
                <a:ea typeface="Times New Roman"/>
                <a:cs typeface="Times New Roman"/>
                <a:sym typeface="Times New Roman"/>
              </a:rPr>
              <a:t>Example FTP for retrieving a list of items in a directory; Extra</a:t>
            </a:r>
            <a:endParaRPr sz="2200">
              <a:solidFill>
                <a:srgbClr val="C00000"/>
              </a:solidFill>
              <a:latin typeface="Times New Roman"/>
              <a:ea typeface="Times New Roman"/>
              <a:cs typeface="Times New Roman"/>
              <a:sym typeface="Times New Roman"/>
            </a:endParaRPr>
          </a:p>
        </p:txBody>
      </p:sp>
      <p:pic>
        <p:nvPicPr>
          <p:cNvPr id="1602" name="Google Shape;1602;p105"/>
          <p:cNvPicPr preferRelativeResize="0"/>
          <p:nvPr/>
        </p:nvPicPr>
        <p:blipFill rotWithShape="1">
          <a:blip r:embed="rId3">
            <a:alphaModFix/>
          </a:blip>
          <a:srcRect b="0" l="0" r="0" t="0"/>
          <a:stretch/>
        </p:blipFill>
        <p:spPr>
          <a:xfrm>
            <a:off x="3855244" y="3045619"/>
            <a:ext cx="2488406" cy="1177529"/>
          </a:xfrm>
          <a:prstGeom prst="rect">
            <a:avLst/>
          </a:prstGeom>
          <a:noFill/>
          <a:ln>
            <a:noFill/>
          </a:ln>
        </p:spPr>
      </p:pic>
      <p:pic>
        <p:nvPicPr>
          <p:cNvPr id="1603" name="Google Shape;1603;p105"/>
          <p:cNvPicPr preferRelativeResize="0"/>
          <p:nvPr/>
        </p:nvPicPr>
        <p:blipFill rotWithShape="1">
          <a:blip r:embed="rId4">
            <a:alphaModFix/>
          </a:blip>
          <a:srcRect b="0" l="0" r="0" t="0"/>
          <a:stretch/>
        </p:blipFill>
        <p:spPr>
          <a:xfrm>
            <a:off x="971550" y="1045369"/>
            <a:ext cx="2701529" cy="4000500"/>
          </a:xfrm>
          <a:prstGeom prst="rect">
            <a:avLst/>
          </a:prstGeom>
          <a:noFill/>
          <a:ln>
            <a:noFill/>
          </a:ln>
        </p:spPr>
      </p:pic>
      <p:pic>
        <p:nvPicPr>
          <p:cNvPr id="1604" name="Google Shape;1604;p105"/>
          <p:cNvPicPr preferRelativeResize="0"/>
          <p:nvPr/>
        </p:nvPicPr>
        <p:blipFill rotWithShape="1">
          <a:blip r:embed="rId5">
            <a:alphaModFix/>
          </a:blip>
          <a:srcRect b="0" l="0" r="0" t="0"/>
          <a:stretch/>
        </p:blipFill>
        <p:spPr>
          <a:xfrm>
            <a:off x="1172766" y="1975842"/>
            <a:ext cx="2262188" cy="1791891"/>
          </a:xfrm>
          <a:prstGeom prst="rect">
            <a:avLst/>
          </a:prstGeom>
          <a:noFill/>
          <a:ln>
            <a:noFill/>
          </a:ln>
        </p:spPr>
      </p:pic>
      <p:pic>
        <p:nvPicPr>
          <p:cNvPr id="1605" name="Google Shape;1605;p105"/>
          <p:cNvPicPr preferRelativeResize="0"/>
          <p:nvPr/>
        </p:nvPicPr>
        <p:blipFill rotWithShape="1">
          <a:blip r:embed="rId6">
            <a:alphaModFix/>
          </a:blip>
          <a:srcRect b="0" l="0" r="0" t="0"/>
          <a:stretch/>
        </p:blipFill>
        <p:spPr>
          <a:xfrm>
            <a:off x="4114800" y="3731419"/>
            <a:ext cx="2008585" cy="634604"/>
          </a:xfrm>
          <a:prstGeom prst="rect">
            <a:avLst/>
          </a:prstGeom>
          <a:noFill/>
          <a:ln>
            <a:noFill/>
          </a:ln>
        </p:spPr>
      </p:pic>
      <p:pic>
        <p:nvPicPr>
          <p:cNvPr id="1606" name="Google Shape;1606;p105"/>
          <p:cNvPicPr preferRelativeResize="0"/>
          <p:nvPr/>
        </p:nvPicPr>
        <p:blipFill rotWithShape="1">
          <a:blip r:embed="rId7">
            <a:alphaModFix/>
          </a:blip>
          <a:srcRect b="0" l="0" r="0" t="0"/>
          <a:stretch/>
        </p:blipFill>
        <p:spPr>
          <a:xfrm>
            <a:off x="1195388" y="4532710"/>
            <a:ext cx="2239566" cy="553640"/>
          </a:xfrm>
          <a:prstGeom prst="rect">
            <a:avLst/>
          </a:prstGeom>
          <a:noFill/>
          <a:ln>
            <a:noFill/>
          </a:ln>
        </p:spPr>
      </p:pic>
      <p:pic>
        <p:nvPicPr>
          <p:cNvPr id="1607" name="Google Shape;1607;p105"/>
          <p:cNvPicPr preferRelativeResize="0"/>
          <p:nvPr/>
        </p:nvPicPr>
        <p:blipFill rotWithShape="1">
          <a:blip r:embed="rId8">
            <a:alphaModFix/>
          </a:blip>
          <a:srcRect b="0" l="0" r="0" t="0"/>
          <a:stretch/>
        </p:blipFill>
        <p:spPr>
          <a:xfrm>
            <a:off x="2012157" y="3845719"/>
            <a:ext cx="616744" cy="265510"/>
          </a:xfrm>
          <a:prstGeom prst="rect">
            <a:avLst/>
          </a:prstGeom>
          <a:noFill/>
          <a:ln>
            <a:noFill/>
          </a:ln>
        </p:spPr>
      </p:pic>
      <p:sp>
        <p:nvSpPr>
          <p:cNvPr id="1608" name="Google Shape;1608;p105"/>
          <p:cNvSpPr/>
          <p:nvPr/>
        </p:nvSpPr>
        <p:spPr>
          <a:xfrm>
            <a:off x="4323248" y="781765"/>
            <a:ext cx="4572000" cy="163121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202124"/>
                </a:solidFill>
                <a:latin typeface="Times New Roman"/>
                <a:ea typeface="Times New Roman"/>
                <a:cs typeface="Times New Roman"/>
                <a:sym typeface="Times New Roman"/>
              </a:rPr>
              <a:t>This protocol when used over </a:t>
            </a:r>
            <a:r>
              <a:rPr b="1" i="0" lang="en-US" sz="2000" u="none" cap="none" strike="noStrike">
                <a:solidFill>
                  <a:srgbClr val="002060"/>
                </a:solidFill>
                <a:latin typeface="Times New Roman"/>
                <a:ea typeface="Times New Roman"/>
                <a:cs typeface="Times New Roman"/>
                <a:sym typeface="Times New Roman"/>
              </a:rPr>
              <a:t>PORT 8888 </a:t>
            </a:r>
            <a:r>
              <a:rPr b="0" i="0" lang="en-US" sz="2000" u="none" cap="none" strike="noStrike">
                <a:solidFill>
                  <a:srgbClr val="202124"/>
                </a:solidFill>
                <a:latin typeface="Times New Roman"/>
                <a:ea typeface="Times New Roman"/>
                <a:cs typeface="Times New Roman"/>
                <a:sym typeface="Times New Roman"/>
              </a:rPr>
              <a:t>makes possible the transmission of a datagram message from one computer to an application running in another computer.</a:t>
            </a:r>
            <a:endParaRPr b="0" i="0" sz="2000" u="none" cap="none" strike="noStrike">
              <a:solidFill>
                <a:srgbClr val="000000"/>
              </a:solidFill>
              <a:latin typeface="Times New Roman"/>
              <a:ea typeface="Times New Roman"/>
              <a:cs typeface="Times New Roman"/>
              <a:sym typeface="Times New Roman"/>
            </a:endParaRPr>
          </a:p>
        </p:txBody>
      </p:sp>
      <p:cxnSp>
        <p:nvCxnSpPr>
          <p:cNvPr id="1609" name="Google Shape;1609;p10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10" name="Google Shape;1610;p10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11" name="Google Shape;1611;p10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12" name="Google Shape;1612;p10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13" name="Google Shape;1613;p105"/>
          <p:cNvPicPr preferRelativeResize="0"/>
          <p:nvPr/>
        </p:nvPicPr>
        <p:blipFill rotWithShape="1">
          <a:blip r:embed="rId9">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2000"/>
                                        <p:tgtEl>
                                          <p:spTgt spid="1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2000"/>
                                        <p:tgtEl>
                                          <p:spTgt spid="1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2000"/>
                                        <p:tgtEl>
                                          <p:spTgt spid="1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0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19" name="Google Shape;1619;p106"/>
          <p:cNvSpPr txBox="1"/>
          <p:nvPr>
            <p:ph idx="4294967295" type="title"/>
          </p:nvPr>
        </p:nvSpPr>
        <p:spPr>
          <a:xfrm>
            <a:off x="843379" y="83127"/>
            <a:ext cx="8094641" cy="483897"/>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2526"/>
              <a:buNone/>
            </a:pPr>
            <a:r>
              <a:rPr b="1" lang="en-US" sz="2400">
                <a:solidFill>
                  <a:srgbClr val="C00000"/>
                </a:solidFill>
                <a:latin typeface="Times New Roman"/>
                <a:ea typeface="Times New Roman"/>
                <a:cs typeface="Times New Roman"/>
                <a:sym typeface="Times New Roman"/>
              </a:rPr>
              <a:t>Using FTP for retrieving a list of items in a directory: Extra  </a:t>
            </a:r>
            <a:endParaRPr sz="2400">
              <a:latin typeface="Times New Roman"/>
              <a:ea typeface="Times New Roman"/>
              <a:cs typeface="Times New Roman"/>
              <a:sym typeface="Times New Roman"/>
            </a:endParaRPr>
          </a:p>
        </p:txBody>
      </p:sp>
      <p:sp>
        <p:nvSpPr>
          <p:cNvPr id="1620" name="Google Shape;1620;p106"/>
          <p:cNvSpPr txBox="1"/>
          <p:nvPr>
            <p:ph idx="4294967295" type="body"/>
          </p:nvPr>
        </p:nvSpPr>
        <p:spPr>
          <a:xfrm>
            <a:off x="708420" y="787907"/>
            <a:ext cx="8229600" cy="3622675"/>
          </a:xfrm>
          <a:prstGeom prst="rect">
            <a:avLst/>
          </a:prstGeom>
          <a:noFill/>
          <a:ln>
            <a:noFill/>
          </a:ln>
        </p:spPr>
        <p:txBody>
          <a:bodyPr anchorCtr="0" anchor="t" bIns="34275" lIns="68550" spcFirstLastPara="1" rIns="68550" wrap="square" tIns="34275">
            <a:noAutofit/>
          </a:bodyPr>
          <a:lstStyle/>
          <a:p>
            <a:pPr indent="-257175" lvl="0" marL="257175" rtl="0" algn="just">
              <a:lnSpc>
                <a:spcPct val="100000"/>
              </a:lnSpc>
              <a:spcBef>
                <a:spcPts val="0"/>
              </a:spcBef>
              <a:spcAft>
                <a:spcPts val="0"/>
              </a:spcAft>
              <a:buClr>
                <a:schemeClr val="dk1"/>
              </a:buClr>
              <a:buSzPts val="2200"/>
              <a:buNone/>
            </a:pPr>
            <a:r>
              <a:rPr b="1" lang="en-US" sz="2000">
                <a:solidFill>
                  <a:schemeClr val="dk1"/>
                </a:solidFill>
                <a:latin typeface="Times New Roman"/>
                <a:ea typeface="Times New Roman"/>
                <a:cs typeface="Times New Roman"/>
                <a:sym typeface="Times New Roman"/>
              </a:rPr>
              <a:t>1</a:t>
            </a:r>
            <a:r>
              <a:rPr b="1" lang="en-US" sz="1800">
                <a:solidFill>
                  <a:schemeClr val="dk1"/>
                </a:solidFill>
                <a:latin typeface="Times New Roman"/>
                <a:ea typeface="Times New Roman"/>
                <a:cs typeface="Times New Roman"/>
                <a:sym typeface="Times New Roman"/>
              </a:rPr>
              <a:t>. After the control connection to port 21 is created, the FTP server sends the 220 (service </a:t>
            </a:r>
            <a:r>
              <a:rPr lang="en-US" sz="1800">
                <a:solidFill>
                  <a:schemeClr val="dk1"/>
                </a:solidFill>
                <a:latin typeface="Times New Roman"/>
                <a:ea typeface="Times New Roman"/>
                <a:cs typeface="Times New Roman"/>
                <a:sym typeface="Times New Roman"/>
              </a:rPr>
              <a:t>ready) response on the control connection.</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2. The client sends the USER command.</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3. The server responds with 331 (user name is OK, password is required).</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4. The client sends the PASS command.</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5. The server responds with 230 (user login is OK).</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6. The client issues a passive open on an ephemeral port for the data connection and sends the </a:t>
            </a:r>
            <a:r>
              <a:rPr lang="en-US" sz="1800">
                <a:solidFill>
                  <a:schemeClr val="dk1"/>
                </a:solidFill>
                <a:latin typeface="Times New Roman"/>
                <a:ea typeface="Times New Roman"/>
                <a:cs typeface="Times New Roman"/>
                <a:sym typeface="Times New Roman"/>
              </a:rPr>
              <a:t>PORT command (over the control connection) to give this port number to the server.</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7. The server does not open the connection at this time, but it prepares itself for issuing an </a:t>
            </a:r>
            <a:r>
              <a:rPr lang="en-US" sz="1800">
                <a:solidFill>
                  <a:schemeClr val="dk1"/>
                </a:solidFill>
                <a:latin typeface="Times New Roman"/>
                <a:ea typeface="Times New Roman"/>
                <a:cs typeface="Times New Roman"/>
                <a:sym typeface="Times New Roman"/>
              </a:rPr>
              <a:t>active open on the data connection between port 20 (server side) and the ephemeral port received from the client. It sends response 150 (data connection will open shortly).</a:t>
            </a:r>
            <a:endParaRPr sz="1800">
              <a:solidFill>
                <a:schemeClr val="dk1"/>
              </a:solidFill>
              <a:latin typeface="Times New Roman"/>
              <a:ea typeface="Times New Roman"/>
              <a:cs typeface="Times New Roman"/>
              <a:sym typeface="Times New Roman"/>
            </a:endParaRPr>
          </a:p>
        </p:txBody>
      </p:sp>
      <p:cxnSp>
        <p:nvCxnSpPr>
          <p:cNvPr id="1621" name="Google Shape;1621;p10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22" name="Google Shape;1622;p10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23" name="Google Shape;1623;p10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24" name="Google Shape;1624;p10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25" name="Google Shape;1625;p10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0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31" name="Google Shape;1631;p107"/>
          <p:cNvSpPr txBox="1"/>
          <p:nvPr>
            <p:ph idx="4294967295" type="title"/>
          </p:nvPr>
        </p:nvSpPr>
        <p:spPr>
          <a:xfrm>
            <a:off x="249382" y="-82815"/>
            <a:ext cx="8894618"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2526"/>
              <a:buNone/>
            </a:pPr>
            <a:r>
              <a:rPr b="1" lang="en-US" sz="2400">
                <a:solidFill>
                  <a:srgbClr val="C00000"/>
                </a:solidFill>
                <a:latin typeface="Times New Roman"/>
                <a:ea typeface="Times New Roman"/>
                <a:cs typeface="Times New Roman"/>
                <a:sym typeface="Times New Roman"/>
              </a:rPr>
              <a:t>    Using FTP for retrieving a list of items in a directory: Extra</a:t>
            </a:r>
            <a:endParaRPr sz="2400">
              <a:latin typeface="Times New Roman"/>
              <a:ea typeface="Times New Roman"/>
              <a:cs typeface="Times New Roman"/>
              <a:sym typeface="Times New Roman"/>
            </a:endParaRPr>
          </a:p>
        </p:txBody>
      </p:sp>
      <p:sp>
        <p:nvSpPr>
          <p:cNvPr id="1632" name="Google Shape;1632;p107"/>
          <p:cNvSpPr txBox="1"/>
          <p:nvPr>
            <p:ph idx="4294967295" type="body"/>
          </p:nvPr>
        </p:nvSpPr>
        <p:spPr>
          <a:xfrm>
            <a:off x="708420" y="774435"/>
            <a:ext cx="8229600" cy="3622675"/>
          </a:xfrm>
          <a:prstGeom prst="rect">
            <a:avLst/>
          </a:prstGeom>
          <a:noFill/>
          <a:ln>
            <a:noFill/>
          </a:ln>
        </p:spPr>
        <p:txBody>
          <a:bodyPr anchorCtr="0" anchor="t" bIns="34275" lIns="68550" spcFirstLastPara="1" rIns="68550" wrap="square" tIns="34275">
            <a:noAutofit/>
          </a:bodyPr>
          <a:lstStyle/>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8. The client sends the LIST message.</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9. Now the server responds with 125 and opens the data connection.</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10. </a:t>
            </a:r>
            <a:r>
              <a:rPr b="1" lang="en-US" sz="1575">
                <a:latin typeface="Times New Roman"/>
                <a:ea typeface="Times New Roman"/>
                <a:cs typeface="Times New Roman"/>
                <a:sym typeface="Times New Roman"/>
              </a:rPr>
              <a:t>The server then sends the list of the files or directories (as a file) on the data connection.</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lang="en-US" sz="1650">
                <a:latin typeface="Times New Roman"/>
                <a:ea typeface="Times New Roman"/>
                <a:cs typeface="Times New Roman"/>
                <a:sym typeface="Times New Roman"/>
              </a:rPr>
              <a:t>When the whole list (file) is sent, the server responds with 226 (closing data connection) over the control connection.</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11. </a:t>
            </a:r>
            <a:r>
              <a:rPr b="1" lang="en-US" sz="1575">
                <a:latin typeface="Times New Roman"/>
                <a:ea typeface="Times New Roman"/>
                <a:cs typeface="Times New Roman"/>
                <a:sym typeface="Times New Roman"/>
              </a:rPr>
              <a:t>The client now has two choices. It can use the QUIT command to request the closing of the</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lang="en-US" sz="1650">
                <a:latin typeface="Times New Roman"/>
                <a:ea typeface="Times New Roman"/>
                <a:cs typeface="Times New Roman"/>
                <a:sym typeface="Times New Roman"/>
              </a:rPr>
              <a:t>control connection or it can send another command to start another activity (and eventually open another data connection). In our example, the client sends a QUIT command.</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12. After receiving the QUIT command, the server responds with 221 (service closing) and then </a:t>
            </a:r>
            <a:r>
              <a:rPr lang="en-US" sz="1650">
                <a:latin typeface="Times New Roman"/>
                <a:ea typeface="Times New Roman"/>
                <a:cs typeface="Times New Roman"/>
                <a:sym typeface="Times New Roman"/>
              </a:rPr>
              <a:t>closes the control connection.</a:t>
            </a:r>
            <a:endParaRPr sz="1650">
              <a:latin typeface="Times New Roman"/>
              <a:ea typeface="Times New Roman"/>
              <a:cs typeface="Times New Roman"/>
              <a:sym typeface="Times New Roman"/>
            </a:endParaRPr>
          </a:p>
        </p:txBody>
      </p:sp>
      <p:cxnSp>
        <p:nvCxnSpPr>
          <p:cNvPr id="1633" name="Google Shape;1633;p10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34" name="Google Shape;1634;p10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35" name="Google Shape;1635;p10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36" name="Google Shape;1636;p10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37" name="Google Shape;1637;p10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08"/>
          <p:cNvSpPr txBox="1"/>
          <p:nvPr>
            <p:ph idx="12" type="sldNum"/>
          </p:nvPr>
        </p:nvSpPr>
        <p:spPr>
          <a:xfrm>
            <a:off x="8059190" y="6538557"/>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000"/>
              <a:buNone/>
            </a:pPr>
            <a:fld id="{00000000-1234-1234-1234-123412341234}" type="slidenum">
              <a:rPr lang="en-US" sz="1000">
                <a:solidFill>
                  <a:srgbClr val="C00000"/>
                </a:solidFill>
                <a:latin typeface="Times New Roman"/>
                <a:ea typeface="Times New Roman"/>
                <a:cs typeface="Times New Roman"/>
                <a:sym typeface="Times New Roman"/>
              </a:rPr>
              <a:t>‹#›</a:t>
            </a:fld>
            <a:endParaRPr sz="1000">
              <a:solidFill>
                <a:srgbClr val="C00000"/>
              </a:solidFill>
              <a:latin typeface="Times New Roman"/>
              <a:ea typeface="Times New Roman"/>
              <a:cs typeface="Times New Roman"/>
              <a:sym typeface="Times New Roman"/>
            </a:endParaRPr>
          </a:p>
        </p:txBody>
      </p:sp>
      <p:sp>
        <p:nvSpPr>
          <p:cNvPr id="1643" name="Google Shape;1643;p108"/>
          <p:cNvSpPr txBox="1"/>
          <p:nvPr>
            <p:ph idx="4294967295" type="title"/>
          </p:nvPr>
        </p:nvSpPr>
        <p:spPr>
          <a:xfrm>
            <a:off x="821835" y="84864"/>
            <a:ext cx="7582484" cy="597579"/>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3200">
                <a:solidFill>
                  <a:srgbClr val="C00000"/>
                </a:solidFill>
                <a:latin typeface="Times New Roman"/>
                <a:ea typeface="Times New Roman"/>
                <a:cs typeface="Times New Roman"/>
                <a:sym typeface="Times New Roman"/>
              </a:rPr>
              <a:t>Trivial File Transfer Protocol       (TFTP)</a:t>
            </a:r>
            <a:endParaRPr sz="3200">
              <a:solidFill>
                <a:srgbClr val="C00000"/>
              </a:solidFill>
              <a:latin typeface="Times New Roman"/>
              <a:ea typeface="Times New Roman"/>
              <a:cs typeface="Times New Roman"/>
              <a:sym typeface="Times New Roman"/>
            </a:endParaRPr>
          </a:p>
        </p:txBody>
      </p:sp>
      <p:cxnSp>
        <p:nvCxnSpPr>
          <p:cNvPr id="1644" name="Google Shape;1644;p10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45" name="Google Shape;1645;p10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46" name="Google Shape;1646;p10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47" name="Google Shape;1647;p10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48" name="Google Shape;1648;p10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649" name="Google Shape;1649;p108"/>
          <p:cNvSpPr/>
          <p:nvPr/>
        </p:nvSpPr>
        <p:spPr>
          <a:xfrm>
            <a:off x="708420" y="913604"/>
            <a:ext cx="35429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Trivial meaning: </a:t>
            </a:r>
            <a:r>
              <a:rPr b="0" i="0" lang="en-US" sz="1400" u="none" cap="none" strike="noStrike">
                <a:solidFill>
                  <a:schemeClr val="dk1"/>
                </a:solidFill>
                <a:latin typeface="Times New Roman"/>
                <a:ea typeface="Times New Roman"/>
                <a:cs typeface="Times New Roman"/>
                <a:sym typeface="Times New Roman"/>
              </a:rPr>
              <a:t>not</a:t>
            </a:r>
            <a:r>
              <a:rPr b="0" i="0" lang="en-US" sz="1400" u="none" cap="none" strike="noStrike">
                <a:solidFill>
                  <a:srgbClr val="C00000"/>
                </a:solidFill>
                <a:latin typeface="Times New Roman"/>
                <a:ea typeface="Times New Roman"/>
                <a:cs typeface="Times New Roman"/>
                <a:sym typeface="Times New Roman"/>
              </a:rPr>
              <a:t> </a:t>
            </a:r>
            <a:r>
              <a:rPr b="0" i="0" lang="en-US" sz="1400" u="none" cap="none" strike="noStrike">
                <a:solidFill>
                  <a:srgbClr val="202124"/>
                </a:solidFill>
                <a:latin typeface="Times New Roman"/>
                <a:ea typeface="Times New Roman"/>
                <a:cs typeface="Times New Roman"/>
                <a:sym typeface="Times New Roman"/>
              </a:rPr>
              <a:t>worth or little importance</a:t>
            </a:r>
            <a:endParaRPr b="0" i="0" sz="1400" u="none" cap="none" strike="noStrike">
              <a:solidFill>
                <a:srgbClr val="000000"/>
              </a:solidFill>
              <a:latin typeface="Times New Roman"/>
              <a:ea typeface="Times New Roman"/>
              <a:cs typeface="Times New Roman"/>
              <a:sym typeface="Times New Roman"/>
            </a:endParaRPr>
          </a:p>
        </p:txBody>
      </p:sp>
      <p:pic>
        <p:nvPicPr>
          <p:cNvPr id="1650" name="Google Shape;1650;p108"/>
          <p:cNvPicPr preferRelativeResize="0"/>
          <p:nvPr/>
        </p:nvPicPr>
        <p:blipFill rotWithShape="1">
          <a:blip r:embed="rId4">
            <a:alphaModFix/>
          </a:blip>
          <a:srcRect b="0" l="0" r="0" t="0"/>
          <a:stretch/>
        </p:blipFill>
        <p:spPr>
          <a:xfrm>
            <a:off x="2993880" y="1854596"/>
            <a:ext cx="2886075" cy="1600200"/>
          </a:xfrm>
          <a:prstGeom prst="rect">
            <a:avLst/>
          </a:prstGeom>
          <a:noFill/>
          <a:ln>
            <a:noFill/>
          </a:ln>
        </p:spPr>
      </p:pic>
      <p:sp>
        <p:nvSpPr>
          <p:cNvPr id="1651" name="Google Shape;1651;p108"/>
          <p:cNvSpPr/>
          <p:nvPr/>
        </p:nvSpPr>
        <p:spPr>
          <a:xfrm>
            <a:off x="5879955" y="974588"/>
            <a:ext cx="7473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Port 69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0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57" name="Google Shape;1657;p109"/>
          <p:cNvSpPr txBox="1"/>
          <p:nvPr>
            <p:ph idx="4294967295" type="body"/>
          </p:nvPr>
        </p:nvSpPr>
        <p:spPr>
          <a:xfrm>
            <a:off x="708420" y="734438"/>
            <a:ext cx="8593932" cy="3817136"/>
          </a:xfrm>
          <a:prstGeom prst="rect">
            <a:avLst/>
          </a:prstGeom>
          <a:noFill/>
          <a:ln>
            <a:noFill/>
          </a:ln>
        </p:spPr>
        <p:txBody>
          <a:bodyPr anchorCtr="0" anchor="t" bIns="34275" lIns="68550" spcFirstLastPara="1" rIns="68550" wrap="square" tIns="34275">
            <a:normAutofit fontScale="92500" lnSpcReduction="10000"/>
          </a:bodyPr>
          <a:lstStyle/>
          <a:p>
            <a:pPr indent="-342900" lvl="0" marL="342900" rtl="0" algn="l">
              <a:lnSpc>
                <a:spcPct val="150000"/>
              </a:lnSpc>
              <a:spcBef>
                <a:spcPts val="0"/>
              </a:spcBef>
              <a:spcAft>
                <a:spcPts val="0"/>
              </a:spcAft>
              <a:buClr>
                <a:schemeClr val="dk1"/>
              </a:buClr>
              <a:buSzPct val="126126"/>
              <a:buFont typeface="Noto Sans Symbols"/>
              <a:buChar char="⮚"/>
            </a:pPr>
            <a:r>
              <a:rPr lang="en-US" sz="2400">
                <a:solidFill>
                  <a:schemeClr val="dk1"/>
                </a:solidFill>
                <a:latin typeface="Times New Roman"/>
                <a:ea typeface="Times New Roman"/>
                <a:cs typeface="Times New Roman"/>
                <a:sym typeface="Times New Roman"/>
              </a:rPr>
              <a:t>TFTP is good for simple file transfers, such as during boot time.</a:t>
            </a:r>
            <a:endParaRPr sz="1600">
              <a:solidFill>
                <a:schemeClr val="dk1"/>
              </a:solidFill>
              <a:latin typeface="Times New Roman"/>
              <a:ea typeface="Times New Roman"/>
              <a:cs typeface="Times New Roman"/>
              <a:sym typeface="Times New Roman"/>
            </a:endParaRPr>
          </a:p>
          <a:p>
            <a:pPr indent="-342900" lvl="0" marL="342900" rtl="0" algn="l">
              <a:lnSpc>
                <a:spcPct val="150000"/>
              </a:lnSpc>
              <a:spcBef>
                <a:spcPts val="1650"/>
              </a:spcBef>
              <a:spcAft>
                <a:spcPts val="0"/>
              </a:spcAft>
              <a:buClr>
                <a:schemeClr val="dk1"/>
              </a:buClr>
              <a:buSzPct val="126126"/>
              <a:buFont typeface="Noto Sans Symbols"/>
              <a:buChar char="⮚"/>
            </a:pPr>
            <a:r>
              <a:rPr lang="en-US" sz="2400">
                <a:latin typeface="Times New Roman"/>
                <a:ea typeface="Times New Roman"/>
                <a:cs typeface="Times New Roman"/>
                <a:sym typeface="Times New Roman"/>
              </a:rPr>
              <a:t>It uses </a:t>
            </a:r>
            <a:r>
              <a:rPr b="1" lang="en-US" sz="2400">
                <a:solidFill>
                  <a:srgbClr val="C00000"/>
                </a:solidFill>
                <a:latin typeface="Times New Roman"/>
                <a:ea typeface="Times New Roman"/>
                <a:cs typeface="Times New Roman"/>
                <a:sym typeface="Times New Roman"/>
              </a:rPr>
              <a:t>UDP</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and basic IP and can operate out of ROM.  </a:t>
            </a:r>
            <a:endParaRPr sz="2400">
              <a:solidFill>
                <a:schemeClr val="dk1"/>
              </a:solidFill>
              <a:latin typeface="Times New Roman"/>
              <a:ea typeface="Times New Roman"/>
              <a:cs typeface="Times New Roman"/>
              <a:sym typeface="Times New Roman"/>
            </a:endParaRPr>
          </a:p>
          <a:p>
            <a:pPr indent="-342900" lvl="0" marL="342900" rtl="0" algn="l">
              <a:lnSpc>
                <a:spcPct val="150000"/>
              </a:lnSpc>
              <a:spcBef>
                <a:spcPts val="1650"/>
              </a:spcBef>
              <a:spcAft>
                <a:spcPts val="0"/>
              </a:spcAft>
              <a:buClr>
                <a:schemeClr val="dk1"/>
              </a:buClr>
              <a:buSzPct val="126126"/>
              <a:buFont typeface="Noto Sans Symbols"/>
              <a:buChar char="⮚"/>
            </a:pPr>
            <a:r>
              <a:rPr lang="en-US" sz="2400">
                <a:solidFill>
                  <a:schemeClr val="dk1"/>
                </a:solidFill>
                <a:latin typeface="Times New Roman"/>
                <a:ea typeface="Times New Roman"/>
                <a:cs typeface="Times New Roman"/>
                <a:sym typeface="Times New Roman"/>
              </a:rPr>
              <a:t>It uses the well-known </a:t>
            </a:r>
            <a:r>
              <a:rPr b="1" lang="en-US" sz="2400">
                <a:solidFill>
                  <a:srgbClr val="C00000"/>
                </a:solidFill>
                <a:latin typeface="Times New Roman"/>
                <a:ea typeface="Times New Roman"/>
                <a:cs typeface="Times New Roman"/>
                <a:sym typeface="Times New Roman"/>
              </a:rPr>
              <a:t>Port 69.</a:t>
            </a:r>
            <a:endParaRPr b="1" sz="1600">
              <a:solidFill>
                <a:srgbClr val="C00000"/>
              </a:solidFill>
              <a:latin typeface="Times New Roman"/>
              <a:ea typeface="Times New Roman"/>
              <a:cs typeface="Times New Roman"/>
              <a:sym typeface="Times New Roman"/>
            </a:endParaRPr>
          </a:p>
          <a:p>
            <a:pPr indent="-342900" lvl="0" marL="342900" rtl="0" algn="l">
              <a:lnSpc>
                <a:spcPct val="150000"/>
              </a:lnSpc>
              <a:spcBef>
                <a:spcPts val="750"/>
              </a:spcBef>
              <a:spcAft>
                <a:spcPts val="0"/>
              </a:spcAft>
              <a:buClr>
                <a:schemeClr val="dk1"/>
              </a:buClr>
              <a:buSzPct val="126126"/>
              <a:buFont typeface="Noto Sans Symbols"/>
              <a:buChar char="⮚"/>
            </a:pPr>
            <a:r>
              <a:rPr lang="en-US" sz="2400">
                <a:latin typeface="Times New Roman"/>
                <a:ea typeface="Times New Roman"/>
                <a:cs typeface="Times New Roman"/>
                <a:sym typeface="Times New Roman"/>
              </a:rPr>
              <a:t>TFTP can </a:t>
            </a:r>
            <a:r>
              <a:rPr b="1" lang="en-US" sz="2800">
                <a:solidFill>
                  <a:srgbClr val="C00000"/>
                </a:solidFill>
                <a:latin typeface="Times New Roman"/>
                <a:ea typeface="Times New Roman"/>
                <a:cs typeface="Times New Roman"/>
                <a:sym typeface="Times New Roman"/>
              </a:rPr>
              <a:t>read or write </a:t>
            </a:r>
            <a:r>
              <a:rPr lang="en-US" sz="2400">
                <a:solidFill>
                  <a:schemeClr val="dk1"/>
                </a:solidFill>
                <a:latin typeface="Times New Roman"/>
                <a:ea typeface="Times New Roman"/>
                <a:cs typeface="Times New Roman"/>
                <a:sym typeface="Times New Roman"/>
              </a:rPr>
              <a:t>a file for the client. </a:t>
            </a:r>
            <a:endParaRPr sz="2400">
              <a:solidFill>
                <a:schemeClr val="dk1"/>
              </a:solidFill>
              <a:latin typeface="Times New Roman"/>
              <a:ea typeface="Times New Roman"/>
              <a:cs typeface="Times New Roman"/>
              <a:sym typeface="Times New Roman"/>
            </a:endParaRPr>
          </a:p>
          <a:p>
            <a:pPr indent="-342900" lvl="0" marL="342900" rtl="0" algn="l">
              <a:lnSpc>
                <a:spcPct val="150000"/>
              </a:lnSpc>
              <a:spcBef>
                <a:spcPts val="750"/>
              </a:spcBef>
              <a:spcAft>
                <a:spcPts val="0"/>
              </a:spcAft>
              <a:buClr>
                <a:schemeClr val="dk1"/>
              </a:buClr>
              <a:buSzPct val="126126"/>
              <a:buFont typeface="Noto Sans Symbols"/>
              <a:buChar char="⮚"/>
            </a:pPr>
            <a:r>
              <a:rPr b="1" lang="en-US" sz="2400">
                <a:solidFill>
                  <a:schemeClr val="dk1"/>
                </a:solidFill>
                <a:latin typeface="Times New Roman"/>
                <a:ea typeface="Times New Roman"/>
                <a:cs typeface="Times New Roman"/>
                <a:sym typeface="Times New Roman"/>
              </a:rPr>
              <a:t>Reading means </a:t>
            </a:r>
            <a:r>
              <a:rPr lang="en-US" sz="2400">
                <a:solidFill>
                  <a:schemeClr val="dk1"/>
                </a:solidFill>
                <a:latin typeface="Times New Roman"/>
                <a:ea typeface="Times New Roman"/>
                <a:cs typeface="Times New Roman"/>
                <a:sym typeface="Times New Roman"/>
              </a:rPr>
              <a:t>copying a file from the </a:t>
            </a:r>
            <a:r>
              <a:rPr b="1" lang="en-US" sz="2400">
                <a:solidFill>
                  <a:srgbClr val="C00000"/>
                </a:solidFill>
                <a:latin typeface="Times New Roman"/>
                <a:ea typeface="Times New Roman"/>
                <a:cs typeface="Times New Roman"/>
                <a:sym typeface="Times New Roman"/>
              </a:rPr>
              <a:t>server site to the client site. </a:t>
            </a:r>
            <a:endParaRPr b="1" sz="2400">
              <a:solidFill>
                <a:srgbClr val="C00000"/>
              </a:solidFill>
              <a:latin typeface="Times New Roman"/>
              <a:ea typeface="Times New Roman"/>
              <a:cs typeface="Times New Roman"/>
              <a:sym typeface="Times New Roman"/>
            </a:endParaRPr>
          </a:p>
          <a:p>
            <a:pPr indent="-342900" lvl="0" marL="342900" rtl="0" algn="l">
              <a:lnSpc>
                <a:spcPct val="150000"/>
              </a:lnSpc>
              <a:spcBef>
                <a:spcPts val="750"/>
              </a:spcBef>
              <a:spcAft>
                <a:spcPts val="0"/>
              </a:spcAft>
              <a:buClr>
                <a:schemeClr val="dk1"/>
              </a:buClr>
              <a:buSzPct val="126126"/>
              <a:buFont typeface="Noto Sans Symbols"/>
              <a:buChar char="⮚"/>
            </a:pPr>
            <a:r>
              <a:rPr b="1" lang="en-US" sz="2400">
                <a:solidFill>
                  <a:schemeClr val="dk1"/>
                </a:solidFill>
                <a:latin typeface="Times New Roman"/>
                <a:ea typeface="Times New Roman"/>
                <a:cs typeface="Times New Roman"/>
                <a:sym typeface="Times New Roman"/>
              </a:rPr>
              <a:t>Writing means </a:t>
            </a:r>
            <a:r>
              <a:rPr lang="en-US" sz="2400">
                <a:solidFill>
                  <a:schemeClr val="dk1"/>
                </a:solidFill>
                <a:latin typeface="Times New Roman"/>
                <a:ea typeface="Times New Roman"/>
                <a:cs typeface="Times New Roman"/>
                <a:sym typeface="Times New Roman"/>
              </a:rPr>
              <a:t>copying a file from the </a:t>
            </a:r>
            <a:r>
              <a:rPr b="1" lang="en-US" sz="2400">
                <a:solidFill>
                  <a:srgbClr val="C00000"/>
                </a:solidFill>
                <a:latin typeface="Times New Roman"/>
                <a:ea typeface="Times New Roman"/>
                <a:cs typeface="Times New Roman"/>
                <a:sym typeface="Times New Roman"/>
              </a:rPr>
              <a:t>client site to the server site.</a:t>
            </a:r>
            <a:endParaRPr b="1" sz="2400">
              <a:solidFill>
                <a:srgbClr val="C00000"/>
              </a:solidFill>
              <a:latin typeface="Times New Roman"/>
              <a:ea typeface="Times New Roman"/>
              <a:cs typeface="Times New Roman"/>
              <a:sym typeface="Times New Roman"/>
            </a:endParaRPr>
          </a:p>
          <a:p>
            <a:pPr indent="-82550" lvl="0" marL="438150" rtl="0" algn="l">
              <a:lnSpc>
                <a:spcPct val="150000"/>
              </a:lnSpc>
              <a:spcBef>
                <a:spcPts val="0"/>
              </a:spcBef>
              <a:spcAft>
                <a:spcPts val="0"/>
              </a:spcAft>
              <a:buClr>
                <a:schemeClr val="dk1"/>
              </a:buClr>
              <a:buSzPct val="230630"/>
              <a:buFont typeface="Noto Sans Symbols"/>
              <a:buNone/>
            </a:pPr>
            <a:r>
              <a:t/>
            </a:r>
            <a:endParaRPr>
              <a:latin typeface="Times New Roman"/>
              <a:ea typeface="Times New Roman"/>
              <a:cs typeface="Times New Roman"/>
              <a:sym typeface="Times New Roman"/>
            </a:endParaRPr>
          </a:p>
          <a:p>
            <a:pPr indent="-82550" lvl="0" marL="438150" rtl="0" algn="l">
              <a:lnSpc>
                <a:spcPct val="90000"/>
              </a:lnSpc>
              <a:spcBef>
                <a:spcPts val="480"/>
              </a:spcBef>
              <a:spcAft>
                <a:spcPts val="0"/>
              </a:spcAft>
              <a:buClr>
                <a:schemeClr val="dk1"/>
              </a:buClr>
              <a:buSzPct val="230630"/>
              <a:buFont typeface="Noto Sans Symbols"/>
              <a:buNone/>
            </a:pPr>
            <a:r>
              <a:t/>
            </a:r>
            <a:endParaRPr>
              <a:latin typeface="Times New Roman"/>
              <a:ea typeface="Times New Roman"/>
              <a:cs typeface="Times New Roman"/>
              <a:sym typeface="Times New Roman"/>
            </a:endParaRPr>
          </a:p>
        </p:txBody>
      </p:sp>
      <p:cxnSp>
        <p:nvCxnSpPr>
          <p:cNvPr id="1658" name="Google Shape;1658;p10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59" name="Google Shape;1659;p10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60" name="Google Shape;1660;p10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61" name="Google Shape;1661;p10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62" name="Google Shape;1662;p10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663" name="Google Shape;1663;p109"/>
          <p:cNvSpPr/>
          <p:nvPr/>
        </p:nvSpPr>
        <p:spPr>
          <a:xfrm>
            <a:off x="1362058" y="84200"/>
            <a:ext cx="59827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Trivial File Transfer Protocol (TFTP)</a:t>
            </a:r>
            <a:endParaRPr b="1" i="0" sz="280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45" name="Google Shape;245;p11"/>
          <p:cNvSpPr txBox="1"/>
          <p:nvPr>
            <p:ph idx="4294967295" type="title"/>
          </p:nvPr>
        </p:nvSpPr>
        <p:spPr>
          <a:xfrm>
            <a:off x="1600200" y="214313"/>
            <a:ext cx="7543800" cy="4667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HTTP Request and Status line</a:t>
            </a:r>
            <a:endParaRPr>
              <a:solidFill>
                <a:schemeClr val="dk2"/>
              </a:solidFill>
              <a:latin typeface="Times New Roman"/>
              <a:ea typeface="Times New Roman"/>
              <a:cs typeface="Times New Roman"/>
              <a:sym typeface="Times New Roman"/>
            </a:endParaRPr>
          </a:p>
        </p:txBody>
      </p:sp>
      <p:sp>
        <p:nvSpPr>
          <p:cNvPr id="246" name="Google Shape;246;p11"/>
          <p:cNvSpPr txBox="1"/>
          <p:nvPr/>
        </p:nvSpPr>
        <p:spPr>
          <a:xfrm>
            <a:off x="822960" y="3937789"/>
            <a:ext cx="688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HTTP request and status line</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247" name="Google Shape;247;p11"/>
          <p:cNvPicPr preferRelativeResize="0"/>
          <p:nvPr/>
        </p:nvPicPr>
        <p:blipFill rotWithShape="1">
          <a:blip r:embed="rId3">
            <a:alphaModFix/>
          </a:blip>
          <a:srcRect b="0" l="0" r="0" t="0"/>
          <a:stretch/>
        </p:blipFill>
        <p:spPr>
          <a:xfrm>
            <a:off x="1268172" y="2039416"/>
            <a:ext cx="6402255" cy="1810614"/>
          </a:xfrm>
          <a:prstGeom prst="rect">
            <a:avLst/>
          </a:prstGeom>
          <a:noFill/>
          <a:ln>
            <a:noFill/>
          </a:ln>
        </p:spPr>
      </p:pic>
      <p:sp>
        <p:nvSpPr>
          <p:cNvPr id="248" name="Google Shape;248;p11"/>
          <p:cNvSpPr/>
          <p:nvPr/>
        </p:nvSpPr>
        <p:spPr>
          <a:xfrm>
            <a:off x="641499" y="725164"/>
            <a:ext cx="72090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202124"/>
                </a:solidFill>
                <a:latin typeface="Times New Roman"/>
                <a:ea typeface="Times New Roman"/>
                <a:cs typeface="Times New Roman"/>
                <a:sym typeface="Times New Roman"/>
              </a:rPr>
              <a:t>An HTTP </a:t>
            </a:r>
            <a:r>
              <a:rPr b="1" i="0" lang="en-US" sz="1800" u="none" cap="none" strike="noStrike">
                <a:solidFill>
                  <a:srgbClr val="C00000"/>
                </a:solidFill>
                <a:latin typeface="Times New Roman"/>
                <a:ea typeface="Times New Roman"/>
                <a:cs typeface="Times New Roman"/>
                <a:sym typeface="Times New Roman"/>
              </a:rPr>
              <a:t>Request</a:t>
            </a:r>
            <a:r>
              <a:rPr b="0" i="0" lang="en-US" sz="1800" u="none" cap="none" strike="noStrike">
                <a:solidFill>
                  <a:srgbClr val="202124"/>
                </a:solidFill>
                <a:latin typeface="Times New Roman"/>
                <a:ea typeface="Times New Roman"/>
                <a:cs typeface="Times New Roman"/>
                <a:sym typeface="Times New Roman"/>
              </a:rPr>
              <a:t> and </a:t>
            </a:r>
            <a:r>
              <a:rPr b="1" i="0" lang="en-US" sz="1800" u="none" cap="none" strike="noStrike">
                <a:solidFill>
                  <a:srgbClr val="C00000"/>
                </a:solidFill>
                <a:latin typeface="Times New Roman"/>
                <a:ea typeface="Times New Roman"/>
                <a:cs typeface="Times New Roman"/>
                <a:sym typeface="Times New Roman"/>
              </a:rPr>
              <a:t>Response/status</a:t>
            </a:r>
            <a:r>
              <a:rPr b="0" i="0" lang="en-US" sz="1800" u="none" cap="none" strike="noStrike">
                <a:solidFill>
                  <a:srgbClr val="202124"/>
                </a:solidFill>
                <a:latin typeface="Times New Roman"/>
                <a:ea typeface="Times New Roman"/>
                <a:cs typeface="Times New Roman"/>
                <a:sym typeface="Times New Roman"/>
              </a:rPr>
              <a:t> is divided into </a:t>
            </a:r>
            <a:r>
              <a:rPr b="1" i="0" lang="en-US" sz="2800" u="none" cap="none" strike="noStrike">
                <a:solidFill>
                  <a:srgbClr val="C00000"/>
                </a:solidFill>
                <a:latin typeface="Times New Roman"/>
                <a:ea typeface="Times New Roman"/>
                <a:cs typeface="Times New Roman"/>
                <a:sym typeface="Times New Roman"/>
              </a:rPr>
              <a:t>three parts:</a:t>
            </a:r>
            <a:endParaRPr b="1" i="0" sz="2800" u="none" cap="none" strike="noStrike">
              <a:solidFill>
                <a:srgbClr val="C00000"/>
              </a:solidFill>
              <a:latin typeface="Times New Roman"/>
              <a:ea typeface="Times New Roman"/>
              <a:cs typeface="Times New Roman"/>
              <a:sym typeface="Times New Roman"/>
            </a:endParaRPr>
          </a:p>
        </p:txBody>
      </p:sp>
      <p:sp>
        <p:nvSpPr>
          <p:cNvPr id="249" name="Google Shape;249;p11"/>
          <p:cNvSpPr/>
          <p:nvPr/>
        </p:nvSpPr>
        <p:spPr>
          <a:xfrm>
            <a:off x="693602" y="1544187"/>
            <a:ext cx="4235455" cy="307777"/>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1B1B1B"/>
              </a:buClr>
              <a:buSzPts val="1400"/>
              <a:buFont typeface="Arial"/>
              <a:buNone/>
            </a:pPr>
            <a:r>
              <a:rPr b="0" i="1" lang="en-US" sz="1400" u="sng" cap="none" strike="noStrike">
                <a:solidFill>
                  <a:srgbClr val="1B1B1B"/>
                </a:solidFill>
                <a:latin typeface="Times New Roman"/>
                <a:ea typeface="Times New Roman"/>
                <a:cs typeface="Times New Roman"/>
                <a:sym typeface="Times New Roman"/>
              </a:rPr>
              <a:t>HTTP Request  </a:t>
            </a:r>
            <a:r>
              <a:rPr b="0" i="1" lang="en-US" sz="1400" u="sng" cap="none" strike="noStrike">
                <a:solidFill>
                  <a:srgbClr val="1B1B1B"/>
                </a:solidFill>
                <a:latin typeface="Times New Roman"/>
                <a:ea typeface="Times New Roman"/>
                <a:cs typeface="Times New Roman"/>
                <a:sym typeface="Times New Roman"/>
              </a:rPr>
              <a:t>Type:</a:t>
            </a:r>
            <a:r>
              <a:rPr b="0" i="0" lang="en-US" sz="1400" u="none" cap="none" strike="noStrike">
                <a:solidFill>
                  <a:srgbClr val="1B1B1B"/>
                </a:solidFill>
                <a:latin typeface="Times New Roman"/>
                <a:ea typeface="Times New Roman"/>
                <a:cs typeface="Times New Roman"/>
                <a:sym typeface="Times New Roman"/>
              </a:rPr>
              <a:t>,  </a:t>
            </a:r>
            <a:r>
              <a:rPr b="0" i="0" lang="en-US" sz="105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GET</a:t>
            </a:r>
            <a:r>
              <a:rPr b="0" i="0" lang="en-US" sz="1400" u="none" cap="none" strike="noStrike">
                <a:solidFill>
                  <a:srgbClr val="1B1B1B"/>
                </a:solidFill>
                <a:latin typeface="Times New Roman"/>
                <a:ea typeface="Times New Roman"/>
                <a:cs typeface="Times New Roman"/>
                <a:sym typeface="Times New Roman"/>
              </a:rPr>
              <a:t>, </a:t>
            </a:r>
            <a:r>
              <a:rPr b="0" i="0" lang="en-US" sz="105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PUT</a:t>
            </a:r>
            <a:r>
              <a:rPr b="0" i="0" lang="en-US" sz="1400" u="none" cap="none" strike="noStrike">
                <a:solidFill>
                  <a:srgbClr val="1B1B1B"/>
                </a:solidFill>
                <a:latin typeface="Times New Roman"/>
                <a:ea typeface="Times New Roman"/>
                <a:cs typeface="Times New Roman"/>
                <a:sym typeface="Times New Roman"/>
              </a:rPr>
              <a:t>,</a:t>
            </a:r>
            <a:r>
              <a:rPr b="0" i="0" lang="en-US" sz="1400" u="none" cap="none" strike="noStrike">
                <a:solidFill>
                  <a:srgbClr val="1B1B1B"/>
                </a:solidFill>
                <a:latin typeface="Times New Roman"/>
                <a:ea typeface="Times New Roman"/>
                <a:cs typeface="Times New Roman"/>
                <a:sym typeface="Times New Roman"/>
              </a:rPr>
              <a:t> </a:t>
            </a:r>
            <a:r>
              <a:rPr b="0" i="0" lang="en-US" sz="1050" u="sng" cap="none" strike="noStrike">
                <a:solidFill>
                  <a:schemeClr val="dk1"/>
                </a:solidFill>
                <a:latin typeface="Times New Roman"/>
                <a:ea typeface="Times New Roman"/>
                <a:cs typeface="Times New Roman"/>
                <a:sym typeface="Times New Roman"/>
                <a:hlinkClick r:id="rId6">
                  <a:extLst>
                    <a:ext uri="{A12FA001-AC4F-418D-AE19-62706E023703}">
                      <ahyp:hlinkClr val="tx"/>
                    </a:ext>
                  </a:extLst>
                </a:hlinkClick>
              </a:rPr>
              <a:t>POST</a:t>
            </a:r>
            <a:r>
              <a:rPr b="0" i="0" lang="en-US" sz="1050" u="sng" cap="none" strike="noStrike">
                <a:solidFill>
                  <a:schemeClr val="dk1"/>
                </a:solidFill>
                <a:latin typeface="Times New Roman"/>
                <a:ea typeface="Times New Roman"/>
                <a:cs typeface="Times New Roman"/>
                <a:sym typeface="Times New Roman"/>
              </a:rPr>
              <a:t>,</a:t>
            </a:r>
            <a:r>
              <a:rPr b="0" i="0" lang="en-US" sz="1400" u="none" cap="none" strike="noStrike">
                <a:solidFill>
                  <a:srgbClr val="1B1B1B"/>
                </a:solidFill>
                <a:latin typeface="Times New Roman"/>
                <a:ea typeface="Times New Roman"/>
                <a:cs typeface="Times New Roman"/>
                <a:sym typeface="Times New Roman"/>
              </a:rPr>
              <a:t> </a:t>
            </a:r>
            <a:r>
              <a:rPr b="0" i="0" lang="en-US" sz="1050" u="sng" cap="none" strike="noStrike">
                <a:solidFill>
                  <a:schemeClr val="dk1"/>
                </a:solidFill>
                <a:latin typeface="Times New Roman"/>
                <a:ea typeface="Times New Roman"/>
                <a:cs typeface="Times New Roman"/>
                <a:sym typeface="Times New Roman"/>
                <a:hlinkClick r:id="rId7">
                  <a:extLst>
                    <a:ext uri="{A12FA001-AC4F-418D-AE19-62706E023703}">
                      <ahyp:hlinkClr val="tx"/>
                    </a:ext>
                  </a:extLst>
                </a:hlinkClick>
              </a:rPr>
              <a:t>HEAD</a:t>
            </a:r>
            <a:r>
              <a:rPr b="0" i="0" lang="en-US" sz="1400" u="none" cap="none" strike="noStrike">
                <a:solidFill>
                  <a:srgbClr val="1B1B1B"/>
                </a:solidFill>
                <a:latin typeface="Times New Roman"/>
                <a:ea typeface="Times New Roman"/>
                <a:cs typeface="Times New Roman"/>
                <a:sym typeface="Times New Roman"/>
              </a:rPr>
              <a:t> or </a:t>
            </a:r>
            <a:r>
              <a:rPr b="0" i="0" lang="en-US" sz="1050" u="sng" cap="none" strike="noStrike">
                <a:solidFill>
                  <a:schemeClr val="dk1"/>
                </a:solidFill>
                <a:latin typeface="Times New Roman"/>
                <a:ea typeface="Times New Roman"/>
                <a:cs typeface="Times New Roman"/>
                <a:sym typeface="Times New Roman"/>
                <a:hlinkClick r:id="rId8">
                  <a:extLst>
                    <a:ext uri="{A12FA001-AC4F-418D-AE19-62706E023703}">
                      <ahyp:hlinkClr val="tx"/>
                    </a:ext>
                  </a:extLst>
                </a:hlinkClick>
              </a:rPr>
              <a:t>OPTIONS</a:t>
            </a:r>
            <a:r>
              <a:rPr b="0" i="0" lang="en-US" sz="1400" u="none" cap="none" strike="noStrike">
                <a:solidFill>
                  <a:srgbClr val="1B1B1B"/>
                </a:solidFill>
                <a:latin typeface="Times New Roman"/>
                <a:ea typeface="Times New Roman"/>
                <a:cs typeface="Times New Roman"/>
                <a:sym typeface="Times New Roman"/>
              </a:rPr>
              <a:t>)</a:t>
            </a:r>
            <a:r>
              <a:rPr b="0" i="0" lang="en-US" sz="900" u="none" cap="none" strike="noStrike">
                <a:solidFill>
                  <a:schemeClr val="dk1"/>
                </a:solidFill>
                <a:latin typeface="Times New Roman"/>
                <a:ea typeface="Times New Roman"/>
                <a:cs typeface="Times New Roman"/>
                <a:sym typeface="Times New Roman"/>
              </a:rPr>
              <a:t> </a:t>
            </a:r>
            <a:endParaRPr b="0" i="0" sz="2000" u="none" cap="none" strike="noStrike">
              <a:solidFill>
                <a:schemeClr val="dk1"/>
              </a:solidFill>
              <a:latin typeface="Times New Roman"/>
              <a:ea typeface="Times New Roman"/>
              <a:cs typeface="Times New Roman"/>
              <a:sym typeface="Times New Roman"/>
            </a:endParaRPr>
          </a:p>
        </p:txBody>
      </p:sp>
      <p:sp>
        <p:nvSpPr>
          <p:cNvPr id="250" name="Google Shape;250;p11"/>
          <p:cNvSpPr/>
          <p:nvPr/>
        </p:nvSpPr>
        <p:spPr>
          <a:xfrm>
            <a:off x="5031514" y="1544186"/>
            <a:ext cx="39645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02124"/>
                </a:solidFill>
                <a:latin typeface="Times New Roman"/>
                <a:ea typeface="Times New Roman"/>
                <a:cs typeface="Times New Roman"/>
                <a:sym typeface="Times New Roman"/>
              </a:rPr>
              <a:t>HTTP/0.9, HTTP/1.0, HTTP/1.1, and HTTP/2.0</a:t>
            </a:r>
            <a:r>
              <a:rPr b="0" i="0" lang="en-US" sz="1400" u="none" cap="none" strike="noStrike">
                <a:solidFill>
                  <a:srgbClr val="202124"/>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cxnSp>
        <p:nvCxnSpPr>
          <p:cNvPr id="251" name="Google Shape;251;p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2" name="Google Shape;252;p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53" name="Google Shape;253;p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4" name="Google Shape;254;p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5" name="Google Shape;255;p11"/>
          <p:cNvPicPr preferRelativeResize="0"/>
          <p:nvPr/>
        </p:nvPicPr>
        <p:blipFill rotWithShape="1">
          <a:blip r:embed="rId9">
            <a:alphaModFix/>
          </a:blip>
          <a:srcRect b="0" l="0" r="0" t="0"/>
          <a:stretch/>
        </p:blipFill>
        <p:spPr>
          <a:xfrm>
            <a:off x="41822" y="47021"/>
            <a:ext cx="538608" cy="597579"/>
          </a:xfrm>
          <a:prstGeom prst="rect">
            <a:avLst/>
          </a:prstGeom>
          <a:noFill/>
          <a:ln>
            <a:noFill/>
          </a:ln>
        </p:spPr>
      </p:pic>
      <p:sp>
        <p:nvSpPr>
          <p:cNvPr id="256" name="Google Shape;256;p11"/>
          <p:cNvSpPr/>
          <p:nvPr/>
        </p:nvSpPr>
        <p:spPr>
          <a:xfrm>
            <a:off x="3572755" y="3047919"/>
            <a:ext cx="20008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status code of 200 (OK).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10"/>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69" name="Google Shape;1669;p110"/>
          <p:cNvSpPr txBox="1"/>
          <p:nvPr>
            <p:ph idx="4294967295" type="title"/>
          </p:nvPr>
        </p:nvSpPr>
        <p:spPr>
          <a:xfrm>
            <a:off x="449463" y="148935"/>
            <a:ext cx="8229600" cy="528063"/>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sz="2800">
                <a:solidFill>
                  <a:srgbClr val="C00000"/>
                </a:solidFill>
                <a:latin typeface="Times New Roman"/>
                <a:ea typeface="Times New Roman"/>
                <a:cs typeface="Times New Roman"/>
                <a:sym typeface="Times New Roman"/>
              </a:rPr>
              <a:t>Trivial File Transfer Protocol (TFTP)</a:t>
            </a:r>
            <a:endParaRPr b="1" sz="2800">
              <a:solidFill>
                <a:srgbClr val="C00000"/>
              </a:solidFill>
              <a:latin typeface="Times New Roman"/>
              <a:ea typeface="Times New Roman"/>
              <a:cs typeface="Times New Roman"/>
              <a:sym typeface="Times New Roman"/>
            </a:endParaRPr>
          </a:p>
        </p:txBody>
      </p:sp>
      <p:sp>
        <p:nvSpPr>
          <p:cNvPr id="1670" name="Google Shape;1670;p110"/>
          <p:cNvSpPr txBox="1"/>
          <p:nvPr>
            <p:ph idx="4294967295" type="body"/>
          </p:nvPr>
        </p:nvSpPr>
        <p:spPr>
          <a:xfrm>
            <a:off x="311126" y="610071"/>
            <a:ext cx="8510756" cy="4053607"/>
          </a:xfrm>
          <a:prstGeom prst="rect">
            <a:avLst/>
          </a:prstGeom>
          <a:noFill/>
          <a:ln>
            <a:noFill/>
          </a:ln>
        </p:spPr>
        <p:txBody>
          <a:bodyPr anchorCtr="0" anchor="t" bIns="34275" lIns="68550" spcFirstLastPara="1" rIns="68550" wrap="square" tIns="34275">
            <a:noAutofit/>
          </a:bodyPr>
          <a:lstStyle/>
          <a:p>
            <a:pPr indent="-133350" lvl="0" marL="285750" rtl="0" algn="just">
              <a:lnSpc>
                <a:spcPct val="100000"/>
              </a:lnSpc>
              <a:spcBef>
                <a:spcPts val="1200"/>
              </a:spcBef>
              <a:spcAft>
                <a:spcPts val="0"/>
              </a:spcAft>
              <a:buClr>
                <a:schemeClr val="dk1"/>
              </a:buClr>
              <a:buSzPts val="2100"/>
              <a:buFont typeface="Noto Sans Symbols"/>
              <a:buChar char="⮚"/>
            </a:pPr>
            <a:r>
              <a:rPr lang="en-US" sz="2200">
                <a:latin typeface="Times New Roman"/>
                <a:ea typeface="Times New Roman"/>
                <a:cs typeface="Times New Roman"/>
                <a:sym typeface="Times New Roman"/>
              </a:rPr>
              <a:t>There are occasions when we need to simply copy a file without the need for all of the features of the FTP protocol. </a:t>
            </a:r>
            <a:r>
              <a:rPr lang="en-US" sz="2200">
                <a:solidFill>
                  <a:srgbClr val="C00000"/>
                </a:solidFill>
                <a:latin typeface="Times New Roman"/>
                <a:ea typeface="Times New Roman"/>
                <a:cs typeface="Times New Roman"/>
                <a:sym typeface="Times New Roman"/>
              </a:rPr>
              <a:t>For example,</a:t>
            </a:r>
            <a:r>
              <a:rPr lang="en-US" sz="2200">
                <a:latin typeface="Times New Roman"/>
                <a:ea typeface="Times New Roman"/>
                <a:cs typeface="Times New Roman"/>
                <a:sym typeface="Times New Roman"/>
              </a:rPr>
              <a:t> when </a:t>
            </a:r>
            <a:r>
              <a:rPr b="1" lang="en-US" sz="2200">
                <a:solidFill>
                  <a:schemeClr val="dk1"/>
                </a:solidFill>
                <a:latin typeface="Times New Roman"/>
                <a:ea typeface="Times New Roman"/>
                <a:cs typeface="Times New Roman"/>
                <a:sym typeface="Times New Roman"/>
              </a:rPr>
              <a:t>a diskless workstation or a router is booted, </a:t>
            </a:r>
            <a:r>
              <a:rPr lang="en-US" sz="2200">
                <a:latin typeface="Times New Roman"/>
                <a:ea typeface="Times New Roman"/>
                <a:cs typeface="Times New Roman"/>
                <a:sym typeface="Times New Roman"/>
              </a:rPr>
              <a:t>we need to download </a:t>
            </a:r>
            <a:r>
              <a:rPr b="1" lang="en-US" sz="2200">
                <a:solidFill>
                  <a:srgbClr val="002060"/>
                </a:solidFill>
                <a:latin typeface="Times New Roman"/>
                <a:ea typeface="Times New Roman"/>
                <a:cs typeface="Times New Roman"/>
                <a:sym typeface="Times New Roman"/>
              </a:rPr>
              <a:t>the bootstrap and configuration files. </a:t>
            </a:r>
            <a:endParaRPr b="1" sz="2200">
              <a:solidFill>
                <a:srgbClr val="002060"/>
              </a:solidFill>
              <a:latin typeface="Times New Roman"/>
              <a:ea typeface="Times New Roman"/>
              <a:cs typeface="Times New Roman"/>
              <a:sym typeface="Times New Roman"/>
            </a:endParaRPr>
          </a:p>
          <a:p>
            <a:pPr indent="-133350" lvl="0" marL="285750" rtl="0" algn="just">
              <a:lnSpc>
                <a:spcPct val="100000"/>
              </a:lnSpc>
              <a:spcBef>
                <a:spcPts val="1200"/>
              </a:spcBef>
              <a:spcAft>
                <a:spcPts val="0"/>
              </a:spcAft>
              <a:buClr>
                <a:schemeClr val="dk1"/>
              </a:buClr>
              <a:buSzPts val="2100"/>
              <a:buFont typeface="Noto Sans Symbols"/>
              <a:buChar char="⮚"/>
            </a:pPr>
            <a:r>
              <a:rPr lang="en-US" sz="2200">
                <a:latin typeface="Times New Roman"/>
                <a:ea typeface="Times New Roman"/>
                <a:cs typeface="Times New Roman"/>
                <a:sym typeface="Times New Roman"/>
              </a:rPr>
              <a:t>Here we do not need all of the sophistication provided in FTP. </a:t>
            </a:r>
            <a:r>
              <a:rPr b="1" lang="en-US" sz="2200">
                <a:solidFill>
                  <a:srgbClr val="C00000"/>
                </a:solidFill>
                <a:latin typeface="Times New Roman"/>
                <a:ea typeface="Times New Roman"/>
                <a:cs typeface="Times New Roman"/>
                <a:sym typeface="Times New Roman"/>
              </a:rPr>
              <a:t>We just need a protocol that quickly copies the files.</a:t>
            </a:r>
            <a:endParaRPr b="1" sz="2200">
              <a:solidFill>
                <a:srgbClr val="C00000"/>
              </a:solidFill>
              <a:latin typeface="Times New Roman"/>
              <a:ea typeface="Times New Roman"/>
              <a:cs typeface="Times New Roman"/>
              <a:sym typeface="Times New Roman"/>
            </a:endParaRPr>
          </a:p>
          <a:p>
            <a:pPr indent="-133350" lvl="0" marL="285750" rtl="0" algn="just">
              <a:lnSpc>
                <a:spcPct val="100000"/>
              </a:lnSpc>
              <a:spcBef>
                <a:spcPts val="1200"/>
              </a:spcBef>
              <a:spcAft>
                <a:spcPts val="0"/>
              </a:spcAft>
              <a:buClr>
                <a:schemeClr val="dk1"/>
              </a:buClr>
              <a:buSzPts val="2100"/>
              <a:buFont typeface="Noto Sans Symbols"/>
              <a:buChar char="⮚"/>
            </a:pPr>
            <a:r>
              <a:rPr b="1" lang="en-US" sz="2200">
                <a:latin typeface="Times New Roman"/>
                <a:ea typeface="Times New Roman"/>
                <a:cs typeface="Times New Roman"/>
                <a:sym typeface="Times New Roman"/>
              </a:rPr>
              <a:t>Trivial File Transfer Protocol (TFTP) is designed for these types of file transfer.</a:t>
            </a:r>
            <a:endParaRPr sz="2200">
              <a:latin typeface="Times New Roman"/>
              <a:ea typeface="Times New Roman"/>
              <a:cs typeface="Times New Roman"/>
              <a:sym typeface="Times New Roman"/>
            </a:endParaRPr>
          </a:p>
          <a:p>
            <a:pPr indent="-133350" lvl="0" marL="285750" rtl="0" algn="just">
              <a:lnSpc>
                <a:spcPct val="100000"/>
              </a:lnSpc>
              <a:spcBef>
                <a:spcPts val="1200"/>
              </a:spcBef>
              <a:spcAft>
                <a:spcPts val="0"/>
              </a:spcAft>
              <a:buClr>
                <a:schemeClr val="dk1"/>
              </a:buClr>
              <a:buSzPts val="2100"/>
              <a:buFont typeface="Noto Sans Symbols"/>
              <a:buChar char="⮚"/>
            </a:pPr>
            <a:r>
              <a:rPr lang="en-US" sz="2200">
                <a:latin typeface="Times New Roman"/>
                <a:ea typeface="Times New Roman"/>
                <a:cs typeface="Times New Roman"/>
                <a:sym typeface="Times New Roman"/>
              </a:rPr>
              <a:t>It is so simple that the software package can fit into the </a:t>
            </a:r>
            <a:r>
              <a:rPr b="1" lang="en-US" sz="2200">
                <a:solidFill>
                  <a:srgbClr val="C00000"/>
                </a:solidFill>
                <a:latin typeface="Times New Roman"/>
                <a:ea typeface="Times New Roman"/>
                <a:cs typeface="Times New Roman"/>
                <a:sym typeface="Times New Roman"/>
              </a:rPr>
              <a:t>read-only memory </a:t>
            </a:r>
            <a:r>
              <a:rPr lang="en-US" sz="2200">
                <a:latin typeface="Times New Roman"/>
                <a:ea typeface="Times New Roman"/>
                <a:cs typeface="Times New Roman"/>
                <a:sym typeface="Times New Roman"/>
              </a:rPr>
              <a:t>of a diskless workstation. </a:t>
            </a:r>
            <a:endParaRPr sz="2200">
              <a:latin typeface="Times New Roman"/>
              <a:ea typeface="Times New Roman"/>
              <a:cs typeface="Times New Roman"/>
              <a:sym typeface="Times New Roman"/>
            </a:endParaRPr>
          </a:p>
        </p:txBody>
      </p:sp>
      <p:sp>
        <p:nvSpPr>
          <p:cNvPr id="1671" name="Google Shape;1671;p1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pic>
        <p:nvPicPr>
          <p:cNvPr id="1672" name="Google Shape;1672;p11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1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78" name="Google Shape;1678;p111"/>
          <p:cNvSpPr txBox="1"/>
          <p:nvPr>
            <p:ph idx="4294967295" type="title"/>
          </p:nvPr>
        </p:nvSpPr>
        <p:spPr>
          <a:xfrm>
            <a:off x="591145" y="-7769"/>
            <a:ext cx="8229600" cy="442775"/>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latin typeface="Times New Roman"/>
                <a:ea typeface="Times New Roman"/>
                <a:cs typeface="Times New Roman"/>
                <a:sym typeface="Times New Roman"/>
              </a:rPr>
              <a:t>TFTP Uses </a:t>
            </a:r>
            <a:r>
              <a:rPr b="1" lang="en-US" sz="2800">
                <a:solidFill>
                  <a:srgbClr val="C00000"/>
                </a:solidFill>
                <a:latin typeface="Times New Roman"/>
                <a:ea typeface="Times New Roman"/>
                <a:cs typeface="Times New Roman"/>
                <a:sym typeface="Times New Roman"/>
              </a:rPr>
              <a:t>5 types of Message </a:t>
            </a:r>
            <a:r>
              <a:rPr lang="en-US" sz="2800">
                <a:latin typeface="Times New Roman"/>
                <a:ea typeface="Times New Roman"/>
                <a:cs typeface="Times New Roman"/>
                <a:sym typeface="Times New Roman"/>
              </a:rPr>
              <a:t>categories: </a:t>
            </a:r>
            <a:endParaRPr sz="2800">
              <a:latin typeface="Times New Roman"/>
              <a:ea typeface="Times New Roman"/>
              <a:cs typeface="Times New Roman"/>
              <a:sym typeface="Times New Roman"/>
            </a:endParaRPr>
          </a:p>
        </p:txBody>
      </p:sp>
      <p:pic>
        <p:nvPicPr>
          <p:cNvPr id="1679" name="Google Shape;1679;p111"/>
          <p:cNvPicPr preferRelativeResize="0"/>
          <p:nvPr>
            <p:ph idx="4294967295" type="body"/>
          </p:nvPr>
        </p:nvPicPr>
        <p:blipFill rotWithShape="1">
          <a:blip r:embed="rId3">
            <a:alphaModFix/>
          </a:blip>
          <a:srcRect b="0" l="0" r="0" t="0"/>
          <a:stretch/>
        </p:blipFill>
        <p:spPr>
          <a:xfrm>
            <a:off x="748904" y="768349"/>
            <a:ext cx="8229600" cy="1112838"/>
          </a:xfrm>
          <a:prstGeom prst="rect">
            <a:avLst/>
          </a:prstGeom>
          <a:noFill/>
          <a:ln>
            <a:noFill/>
          </a:ln>
        </p:spPr>
      </p:pic>
      <p:cxnSp>
        <p:nvCxnSpPr>
          <p:cNvPr id="1680" name="Google Shape;1680;p1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81" name="Google Shape;1681;p1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82" name="Google Shape;1682;p1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83" name="Google Shape;1683;p1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84" name="Google Shape;1684;p11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685" name="Google Shape;1685;p111"/>
          <p:cNvSpPr/>
          <p:nvPr/>
        </p:nvSpPr>
        <p:spPr>
          <a:xfrm>
            <a:off x="747375" y="2178066"/>
            <a:ext cx="7169978"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Read Request (RRQ),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i="0" lang="en-US" sz="2000" u="none" cap="none" strike="noStrike">
                <a:solidFill>
                  <a:srgbClr val="000000"/>
                </a:solidFill>
                <a:latin typeface="Times New Roman"/>
                <a:ea typeface="Times New Roman"/>
                <a:cs typeface="Times New Roman"/>
                <a:sym typeface="Times New Roman"/>
              </a:rPr>
              <a:t>Write Request (WRQ),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i="0" lang="en-US" sz="2000" u="none" cap="none" strike="noStrike">
                <a:solidFill>
                  <a:srgbClr val="000000"/>
                </a:solidFill>
                <a:latin typeface="Times New Roman"/>
                <a:ea typeface="Times New Roman"/>
                <a:cs typeface="Times New Roman"/>
                <a:sym typeface="Times New Roman"/>
              </a:rPr>
              <a:t>Data (DATA),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i="0" lang="en-US" sz="2000" u="none" cap="none" strike="noStrike">
                <a:solidFill>
                  <a:srgbClr val="000000"/>
                </a:solidFill>
                <a:latin typeface="Times New Roman"/>
                <a:ea typeface="Times New Roman"/>
                <a:cs typeface="Times New Roman"/>
                <a:sym typeface="Times New Roman"/>
              </a:rPr>
              <a:t>Acknowledgment (ACK)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i="0" lang="en-US" sz="2000" u="none" cap="none" strike="noStrike">
                <a:solidFill>
                  <a:srgbClr val="000000"/>
                </a:solidFill>
                <a:latin typeface="Times New Roman"/>
                <a:ea typeface="Times New Roman"/>
                <a:cs typeface="Times New Roman"/>
                <a:sym typeface="Times New Roman"/>
              </a:rPr>
              <a:t>Error (ERROR).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1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91" name="Google Shape;1691;p112"/>
          <p:cNvSpPr txBox="1"/>
          <p:nvPr>
            <p:ph idx="4294967295" type="title"/>
          </p:nvPr>
        </p:nvSpPr>
        <p:spPr>
          <a:xfrm>
            <a:off x="766458" y="124786"/>
            <a:ext cx="7961906" cy="473883"/>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38888"/>
              <a:buNone/>
            </a:pPr>
            <a:r>
              <a:rPr lang="en-US" sz="3200">
                <a:latin typeface="Times New Roman"/>
                <a:ea typeface="Times New Roman"/>
                <a:cs typeface="Times New Roman"/>
                <a:sym typeface="Times New Roman"/>
              </a:rPr>
              <a:t>RRQ format: Extra</a:t>
            </a:r>
            <a:endParaRPr sz="3200">
              <a:latin typeface="Times New Roman"/>
              <a:ea typeface="Times New Roman"/>
              <a:cs typeface="Times New Roman"/>
              <a:sym typeface="Times New Roman"/>
            </a:endParaRPr>
          </a:p>
        </p:txBody>
      </p:sp>
      <p:pic>
        <p:nvPicPr>
          <p:cNvPr id="1692" name="Google Shape;1692;p112"/>
          <p:cNvPicPr preferRelativeResize="0"/>
          <p:nvPr/>
        </p:nvPicPr>
        <p:blipFill rotWithShape="1">
          <a:blip r:embed="rId3">
            <a:alphaModFix/>
          </a:blip>
          <a:srcRect b="0" l="0" r="0" t="0"/>
          <a:stretch/>
        </p:blipFill>
        <p:spPr>
          <a:xfrm>
            <a:off x="1065014" y="1041818"/>
            <a:ext cx="7663350" cy="1252650"/>
          </a:xfrm>
          <a:prstGeom prst="rect">
            <a:avLst/>
          </a:prstGeom>
          <a:noFill/>
          <a:ln>
            <a:noFill/>
          </a:ln>
        </p:spPr>
      </p:pic>
      <p:sp>
        <p:nvSpPr>
          <p:cNvPr id="1693" name="Google Shape;1693;p112"/>
          <p:cNvSpPr txBox="1"/>
          <p:nvPr/>
        </p:nvSpPr>
        <p:spPr>
          <a:xfrm>
            <a:off x="835074" y="3011619"/>
            <a:ext cx="8301189" cy="123877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Mode: </a:t>
            </a:r>
            <a:r>
              <a:rPr b="0" i="0" lang="en-US" sz="2400" u="none" cap="none" strike="noStrike">
                <a:solidFill>
                  <a:schemeClr val="dk1"/>
                </a:solidFill>
                <a:latin typeface="Times New Roman"/>
                <a:ea typeface="Times New Roman"/>
                <a:cs typeface="Times New Roman"/>
                <a:sym typeface="Times New Roman"/>
              </a:rPr>
              <a:t>defines the type of the file transferred </a:t>
            </a:r>
            <a:endParaRPr/>
          </a:p>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“net ascii” for an ASCII file; </a:t>
            </a:r>
            <a:endParaRPr b="1" i="0" sz="2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“octet” for a binary file</a:t>
            </a:r>
            <a:endParaRPr b="1" i="0" sz="1800" u="none" cap="none" strike="noStrike">
              <a:solidFill>
                <a:srgbClr val="C00000"/>
              </a:solidFill>
              <a:latin typeface="Times New Roman"/>
              <a:ea typeface="Times New Roman"/>
              <a:cs typeface="Times New Roman"/>
              <a:sym typeface="Times New Roman"/>
            </a:endParaRPr>
          </a:p>
        </p:txBody>
      </p:sp>
      <p:cxnSp>
        <p:nvCxnSpPr>
          <p:cNvPr id="1694" name="Google Shape;1694;p11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95" name="Google Shape;1695;p1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696" name="Google Shape;1696;p1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97" name="Google Shape;1697;p1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98" name="Google Shape;1698;p11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699" name="Google Shape;1699;p112"/>
          <p:cNvSpPr/>
          <p:nvPr/>
        </p:nvSpPr>
        <p:spPr>
          <a:xfrm>
            <a:off x="865832" y="4309858"/>
            <a:ext cx="48894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D5156"/>
                </a:solidFill>
                <a:latin typeface="arial"/>
                <a:ea typeface="arial"/>
                <a:cs typeface="arial"/>
                <a:sym typeface="arial"/>
              </a:rPr>
              <a:t>Ascii--American Standard Code for Information Interchange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1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05" name="Google Shape;1705;p113"/>
          <p:cNvSpPr txBox="1"/>
          <p:nvPr>
            <p:ph idx="4294967295" type="title"/>
          </p:nvPr>
        </p:nvSpPr>
        <p:spPr>
          <a:xfrm>
            <a:off x="697704" y="177553"/>
            <a:ext cx="7531895" cy="572474"/>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latin typeface="Times New Roman"/>
                <a:ea typeface="Times New Roman"/>
                <a:cs typeface="Times New Roman"/>
                <a:sym typeface="Times New Roman"/>
              </a:rPr>
              <a:t>WRQ format and Data format: Extra</a:t>
            </a:r>
            <a:endParaRPr sz="2800">
              <a:latin typeface="Times New Roman"/>
              <a:ea typeface="Times New Roman"/>
              <a:cs typeface="Times New Roman"/>
              <a:sym typeface="Times New Roman"/>
            </a:endParaRPr>
          </a:p>
        </p:txBody>
      </p:sp>
      <p:pic>
        <p:nvPicPr>
          <p:cNvPr id="1706" name="Google Shape;1706;p113"/>
          <p:cNvPicPr preferRelativeResize="0"/>
          <p:nvPr>
            <p:ph idx="4294967295" type="body"/>
          </p:nvPr>
        </p:nvPicPr>
        <p:blipFill rotWithShape="1">
          <a:blip r:embed="rId3">
            <a:alphaModFix/>
          </a:blip>
          <a:srcRect b="0" l="0" r="0" t="0"/>
          <a:stretch/>
        </p:blipFill>
        <p:spPr>
          <a:xfrm>
            <a:off x="822961" y="896660"/>
            <a:ext cx="7946966" cy="1070328"/>
          </a:xfrm>
          <a:prstGeom prst="rect">
            <a:avLst/>
          </a:prstGeom>
          <a:noFill/>
          <a:ln>
            <a:noFill/>
          </a:ln>
        </p:spPr>
      </p:pic>
      <p:pic>
        <p:nvPicPr>
          <p:cNvPr id="1707" name="Google Shape;1707;p113"/>
          <p:cNvPicPr preferRelativeResize="0"/>
          <p:nvPr/>
        </p:nvPicPr>
        <p:blipFill rotWithShape="1">
          <a:blip r:embed="rId4">
            <a:alphaModFix/>
          </a:blip>
          <a:srcRect b="0" l="0" r="0" t="0"/>
          <a:stretch/>
        </p:blipFill>
        <p:spPr>
          <a:xfrm>
            <a:off x="760813" y="2806632"/>
            <a:ext cx="7863641" cy="875785"/>
          </a:xfrm>
          <a:prstGeom prst="rect">
            <a:avLst/>
          </a:prstGeom>
          <a:noFill/>
          <a:ln>
            <a:noFill/>
          </a:ln>
        </p:spPr>
      </p:pic>
      <p:sp>
        <p:nvSpPr>
          <p:cNvPr id="1708" name="Google Shape;1708;p113"/>
          <p:cNvSpPr/>
          <p:nvPr/>
        </p:nvSpPr>
        <p:spPr>
          <a:xfrm>
            <a:off x="4114800" y="2054703"/>
            <a:ext cx="1719695"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WRQ format </a:t>
            </a:r>
            <a:endParaRPr b="1" i="0" sz="1500" u="none" cap="none" strike="noStrike">
              <a:solidFill>
                <a:schemeClr val="dk1"/>
              </a:solidFill>
              <a:latin typeface="Times New Roman"/>
              <a:ea typeface="Times New Roman"/>
              <a:cs typeface="Times New Roman"/>
              <a:sym typeface="Times New Roman"/>
            </a:endParaRPr>
          </a:p>
        </p:txBody>
      </p:sp>
      <p:sp>
        <p:nvSpPr>
          <p:cNvPr id="1709" name="Google Shape;1709;p113"/>
          <p:cNvSpPr/>
          <p:nvPr/>
        </p:nvSpPr>
        <p:spPr>
          <a:xfrm>
            <a:off x="3943350" y="3829050"/>
            <a:ext cx="1314450"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Data format</a:t>
            </a:r>
            <a:endParaRPr b="1" i="0" sz="1500" u="none" cap="none" strike="noStrike">
              <a:solidFill>
                <a:schemeClr val="dk1"/>
              </a:solidFill>
              <a:latin typeface="Times New Roman"/>
              <a:ea typeface="Times New Roman"/>
              <a:cs typeface="Times New Roman"/>
              <a:sym typeface="Times New Roman"/>
            </a:endParaRPr>
          </a:p>
        </p:txBody>
      </p:sp>
      <p:cxnSp>
        <p:nvCxnSpPr>
          <p:cNvPr id="1710" name="Google Shape;1710;p11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11" name="Google Shape;1711;p1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12" name="Google Shape;1712;p1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13" name="Google Shape;1713;p1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14" name="Google Shape;1714;p113"/>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1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20" name="Google Shape;1720;p114"/>
          <p:cNvSpPr txBox="1"/>
          <p:nvPr>
            <p:ph idx="4294967295" type="title"/>
          </p:nvPr>
        </p:nvSpPr>
        <p:spPr>
          <a:xfrm>
            <a:off x="580429" y="120404"/>
            <a:ext cx="7649172" cy="456623"/>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ACK and Error format: Extra</a:t>
            </a:r>
            <a:endParaRPr>
              <a:latin typeface="Times New Roman"/>
              <a:ea typeface="Times New Roman"/>
              <a:cs typeface="Times New Roman"/>
              <a:sym typeface="Times New Roman"/>
            </a:endParaRPr>
          </a:p>
        </p:txBody>
      </p:sp>
      <p:pic>
        <p:nvPicPr>
          <p:cNvPr id="1721" name="Google Shape;1721;p114"/>
          <p:cNvPicPr preferRelativeResize="0"/>
          <p:nvPr/>
        </p:nvPicPr>
        <p:blipFill rotWithShape="1">
          <a:blip r:embed="rId3">
            <a:alphaModFix/>
          </a:blip>
          <a:srcRect b="0" l="0" r="0" t="0"/>
          <a:stretch/>
        </p:blipFill>
        <p:spPr>
          <a:xfrm>
            <a:off x="1623045" y="2591767"/>
            <a:ext cx="5336381" cy="792956"/>
          </a:xfrm>
          <a:prstGeom prst="rect">
            <a:avLst/>
          </a:prstGeom>
          <a:noFill/>
          <a:ln>
            <a:noFill/>
          </a:ln>
        </p:spPr>
      </p:pic>
      <p:pic>
        <p:nvPicPr>
          <p:cNvPr id="1722" name="Google Shape;1722;p114"/>
          <p:cNvPicPr preferRelativeResize="0"/>
          <p:nvPr/>
        </p:nvPicPr>
        <p:blipFill rotWithShape="1">
          <a:blip r:embed="rId4">
            <a:alphaModFix/>
          </a:blip>
          <a:srcRect b="0" l="0" r="0" t="0"/>
          <a:stretch/>
        </p:blipFill>
        <p:spPr>
          <a:xfrm>
            <a:off x="2677163" y="916440"/>
            <a:ext cx="2784872" cy="792956"/>
          </a:xfrm>
          <a:prstGeom prst="rect">
            <a:avLst/>
          </a:prstGeom>
          <a:noFill/>
          <a:ln>
            <a:noFill/>
          </a:ln>
        </p:spPr>
      </p:pic>
      <p:sp>
        <p:nvSpPr>
          <p:cNvPr id="1723" name="Google Shape;1723;p114"/>
          <p:cNvSpPr/>
          <p:nvPr/>
        </p:nvSpPr>
        <p:spPr>
          <a:xfrm>
            <a:off x="3024930" y="1747869"/>
            <a:ext cx="2586161"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ACK format</a:t>
            </a:r>
            <a:endParaRPr b="1" i="0" sz="1500" u="none" cap="none" strike="noStrike">
              <a:solidFill>
                <a:schemeClr val="dk1"/>
              </a:solidFill>
              <a:latin typeface="Times New Roman"/>
              <a:ea typeface="Times New Roman"/>
              <a:cs typeface="Times New Roman"/>
              <a:sym typeface="Times New Roman"/>
            </a:endParaRPr>
          </a:p>
        </p:txBody>
      </p:sp>
      <p:sp>
        <p:nvSpPr>
          <p:cNvPr id="1724" name="Google Shape;1724;p114"/>
          <p:cNvSpPr/>
          <p:nvPr/>
        </p:nvSpPr>
        <p:spPr>
          <a:xfrm>
            <a:off x="3195413" y="3663127"/>
            <a:ext cx="2266622"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Error format</a:t>
            </a:r>
            <a:endParaRPr b="1" i="0" sz="1500" u="none" cap="none" strike="noStrike">
              <a:solidFill>
                <a:schemeClr val="dk1"/>
              </a:solidFill>
              <a:latin typeface="Times New Roman"/>
              <a:ea typeface="Times New Roman"/>
              <a:cs typeface="Times New Roman"/>
              <a:sym typeface="Times New Roman"/>
            </a:endParaRPr>
          </a:p>
        </p:txBody>
      </p:sp>
      <p:cxnSp>
        <p:nvCxnSpPr>
          <p:cNvPr id="1725" name="Google Shape;1725;p11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26" name="Google Shape;1726;p1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27" name="Google Shape;1727;p1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28" name="Google Shape;1728;p1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29" name="Google Shape;1729;p114"/>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15"/>
          <p:cNvSpPr txBox="1"/>
          <p:nvPr>
            <p:ph idx="12" type="sldNum"/>
          </p:nvPr>
        </p:nvSpPr>
        <p:spPr>
          <a:xfrm>
            <a:off x="7425344" y="4853717"/>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35" name="Google Shape;1735;p115"/>
          <p:cNvSpPr txBox="1"/>
          <p:nvPr>
            <p:ph idx="4294967295" type="title"/>
          </p:nvPr>
        </p:nvSpPr>
        <p:spPr>
          <a:xfrm>
            <a:off x="708420" y="91576"/>
            <a:ext cx="8000574" cy="475448"/>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rgbClr val="FF0000"/>
              </a:buClr>
              <a:buSzPct val="100000"/>
              <a:buNone/>
            </a:pPr>
            <a:br>
              <a:rPr lang="en-US">
                <a:solidFill>
                  <a:srgbClr val="FF0000"/>
                </a:solidFill>
                <a:latin typeface="Times New Roman"/>
                <a:ea typeface="Times New Roman"/>
                <a:cs typeface="Times New Roman"/>
                <a:sym typeface="Times New Roman"/>
              </a:rPr>
            </a:br>
            <a:r>
              <a:rPr lang="en-US" sz="3300">
                <a:latin typeface="Times New Roman"/>
                <a:ea typeface="Times New Roman"/>
                <a:cs typeface="Times New Roman"/>
                <a:sym typeface="Times New Roman"/>
              </a:rPr>
              <a:t>Difference Between FTP and TFTP</a:t>
            </a:r>
            <a:br>
              <a:rPr lang="en-US">
                <a:solidFill>
                  <a:srgbClr val="FF0000"/>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graphicFrame>
        <p:nvGraphicFramePr>
          <p:cNvPr id="1736" name="Google Shape;1736;p115"/>
          <p:cNvGraphicFramePr/>
          <p:nvPr/>
        </p:nvGraphicFramePr>
        <p:xfrm>
          <a:off x="708420" y="893827"/>
          <a:ext cx="3000000" cy="3000000"/>
        </p:xfrm>
        <a:graphic>
          <a:graphicData uri="http://schemas.openxmlformats.org/drawingml/2006/table">
            <a:tbl>
              <a:tblPr>
                <a:noFill/>
                <a:tableStyleId>{1314DDD9-EC81-458C-9116-5FFCB6FDE91B}</a:tableStyleId>
              </a:tblPr>
              <a:tblGrid>
                <a:gridCol w="3356275"/>
                <a:gridCol w="4844825"/>
              </a:tblGrid>
              <a:tr h="402425">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FTP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TFTP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FTP uses </a:t>
                      </a:r>
                      <a:r>
                        <a:rPr b="1" lang="en-US" sz="2000" u="none" cap="none" strike="noStrike">
                          <a:solidFill>
                            <a:srgbClr val="C00000"/>
                          </a:solidFill>
                          <a:latin typeface="Times New Roman"/>
                          <a:ea typeface="Times New Roman"/>
                          <a:cs typeface="Times New Roman"/>
                          <a:sym typeface="Times New Roman"/>
                        </a:rPr>
                        <a:t>two connection </a:t>
                      </a:r>
                      <a:endParaRPr b="1"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TFTP uses </a:t>
                      </a:r>
                      <a:r>
                        <a:rPr b="1" i="0" lang="en-US" sz="2000" u="none" cap="none" strike="noStrike">
                          <a:solidFill>
                            <a:srgbClr val="C00000"/>
                          </a:solidFill>
                          <a:latin typeface="Times New Roman"/>
                          <a:ea typeface="Times New Roman"/>
                          <a:cs typeface="Times New Roman"/>
                          <a:sym typeface="Times New Roman"/>
                        </a:rPr>
                        <a:t>one connection </a:t>
                      </a:r>
                      <a:endParaRPr b="1" i="0"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Provide </a:t>
                      </a:r>
                      <a:r>
                        <a:rPr b="1" lang="en-US" sz="2000" u="none" cap="none" strike="noStrike">
                          <a:latin typeface="Times New Roman"/>
                          <a:ea typeface="Times New Roman"/>
                          <a:cs typeface="Times New Roman"/>
                          <a:sym typeface="Times New Roman"/>
                        </a:rPr>
                        <a:t>many</a:t>
                      </a:r>
                      <a:r>
                        <a:rPr lang="en-US" sz="2000" u="none" cap="none" strike="noStrike">
                          <a:latin typeface="Times New Roman"/>
                          <a:ea typeface="Times New Roman"/>
                          <a:cs typeface="Times New Roman"/>
                          <a:sym typeface="Times New Roman"/>
                        </a:rPr>
                        <a:t> commands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Provide </a:t>
                      </a:r>
                      <a:r>
                        <a:rPr b="1" lang="en-US" sz="2000" u="none" cap="none" strike="noStrike">
                          <a:latin typeface="Times New Roman"/>
                          <a:ea typeface="Times New Roman"/>
                          <a:cs typeface="Times New Roman"/>
                          <a:sym typeface="Times New Roman"/>
                        </a:rPr>
                        <a:t>only five </a:t>
                      </a:r>
                      <a:r>
                        <a:rPr lang="en-US" sz="2000" u="none" cap="none" strike="noStrike">
                          <a:latin typeface="Times New Roman"/>
                          <a:ea typeface="Times New Roman"/>
                          <a:cs typeface="Times New Roman"/>
                          <a:sym typeface="Times New Roman"/>
                        </a:rPr>
                        <a:t>commands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Uses </a:t>
                      </a:r>
                      <a:r>
                        <a:rPr b="1" lang="en-US" sz="2000" u="none" cap="none" strike="noStrike">
                          <a:solidFill>
                            <a:srgbClr val="C00000"/>
                          </a:solidFill>
                          <a:latin typeface="Times New Roman"/>
                          <a:ea typeface="Times New Roman"/>
                          <a:cs typeface="Times New Roman"/>
                          <a:sym typeface="Times New Roman"/>
                        </a:rPr>
                        <a:t>TCP </a:t>
                      </a:r>
                      <a:endParaRPr b="1"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Uses </a:t>
                      </a:r>
                      <a:r>
                        <a:rPr b="1" i="0" lang="en-US" sz="2000" u="none" cap="none" strike="noStrike">
                          <a:solidFill>
                            <a:srgbClr val="C00000"/>
                          </a:solidFill>
                          <a:latin typeface="Times New Roman"/>
                          <a:ea typeface="Times New Roman"/>
                          <a:cs typeface="Times New Roman"/>
                          <a:sym typeface="Times New Roman"/>
                        </a:rPr>
                        <a:t>UDP </a:t>
                      </a:r>
                      <a:endParaRPr b="1" i="0"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Client must </a:t>
                      </a:r>
                      <a:r>
                        <a:rPr b="1" lang="en-US" sz="2000" u="none" cap="none" strike="noStrike">
                          <a:solidFill>
                            <a:srgbClr val="C00000"/>
                          </a:solidFill>
                          <a:latin typeface="Times New Roman"/>
                          <a:ea typeface="Times New Roman"/>
                          <a:cs typeface="Times New Roman"/>
                          <a:sym typeface="Times New Roman"/>
                        </a:rPr>
                        <a:t>login to server </a:t>
                      </a:r>
                      <a:endParaRPr b="1"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No login procedure </a:t>
                      </a:r>
                      <a:endParaRPr b="1"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4429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Allow </a:t>
                      </a:r>
                      <a:r>
                        <a:rPr b="1" lang="en-US" sz="2000" u="none" cap="none" strike="noStrike">
                          <a:latin typeface="Times New Roman"/>
                          <a:ea typeface="Times New Roman"/>
                          <a:cs typeface="Times New Roman"/>
                          <a:sym typeface="Times New Roman"/>
                        </a:rPr>
                        <a:t>for user authentication </a:t>
                      </a:r>
                      <a:endParaRPr b="1"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TFTP </a:t>
                      </a:r>
                      <a:r>
                        <a:rPr b="1" lang="en-US" sz="2000" u="none" cap="none" strike="noStrike">
                          <a:latin typeface="Times New Roman"/>
                          <a:ea typeface="Times New Roman"/>
                          <a:cs typeface="Times New Roman"/>
                          <a:sym typeface="Times New Roman"/>
                        </a:rPr>
                        <a:t>does not allow </a:t>
                      </a:r>
                      <a:r>
                        <a:rPr lang="en-US" sz="2000" u="none" cap="none" strike="noStrike">
                          <a:latin typeface="Times New Roman"/>
                          <a:ea typeface="Times New Roman"/>
                          <a:cs typeface="Times New Roman"/>
                          <a:sym typeface="Times New Roman"/>
                        </a:rPr>
                        <a:t>for user authentication</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FTP provide </a:t>
                      </a:r>
                      <a:r>
                        <a:rPr b="1" lang="en-US" sz="2000" u="none" cap="none" strike="noStrike">
                          <a:latin typeface="Times New Roman"/>
                          <a:ea typeface="Times New Roman"/>
                          <a:cs typeface="Times New Roman"/>
                          <a:sym typeface="Times New Roman"/>
                        </a:rPr>
                        <a:t>reliable service </a:t>
                      </a:r>
                      <a:endParaRPr b="1"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Unreliable </a:t>
                      </a:r>
                      <a:endParaRPr b="1"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C00000"/>
                          </a:solidFill>
                          <a:latin typeface="Times New Roman"/>
                          <a:ea typeface="Times New Roman"/>
                          <a:cs typeface="Times New Roman"/>
                          <a:sym typeface="Times New Roman"/>
                        </a:rPr>
                        <a:t>21- control, 20-data </a:t>
                      </a:r>
                      <a:endParaRPr b="1"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C00000"/>
                          </a:solidFill>
                          <a:latin typeface="Times New Roman"/>
                          <a:ea typeface="Times New Roman"/>
                          <a:cs typeface="Times New Roman"/>
                          <a:sym typeface="Times New Roman"/>
                        </a:rPr>
                        <a:t>Port  69 </a:t>
                      </a:r>
                      <a:endParaRPr b="1" i="0" sz="2000" u="none" cap="none" strike="noStrike">
                        <a:solidFill>
                          <a:srgbClr val="C00000"/>
                        </a:solidFill>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bl>
          </a:graphicData>
        </a:graphic>
      </p:graphicFrame>
      <p:cxnSp>
        <p:nvCxnSpPr>
          <p:cNvPr id="1737" name="Google Shape;1737;p11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38" name="Google Shape;1738;p1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39" name="Google Shape;1739;p1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40" name="Google Shape;1740;p1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41" name="Google Shape;1741;p11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1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47" name="Google Shape;1747;p116"/>
          <p:cNvSpPr txBox="1"/>
          <p:nvPr>
            <p:ph idx="4294967295" type="body"/>
          </p:nvPr>
        </p:nvSpPr>
        <p:spPr>
          <a:xfrm>
            <a:off x="822960" y="843491"/>
            <a:ext cx="8229600" cy="3394075"/>
          </a:xfrm>
          <a:prstGeom prst="rect">
            <a:avLst/>
          </a:prstGeom>
          <a:noFill/>
          <a:ln>
            <a:noFill/>
          </a:ln>
        </p:spPr>
        <p:txBody>
          <a:bodyPr anchorCtr="0" anchor="t" bIns="34275" lIns="68550" spcFirstLastPara="1" rIns="68550" wrap="square" tIns="34275">
            <a:normAutofit/>
          </a:bodyPr>
          <a:lstStyle/>
          <a:p>
            <a:pPr indent="0" lvl="0" marL="0" rtl="0" algn="ctr">
              <a:lnSpc>
                <a:spcPct val="150000"/>
              </a:lnSpc>
              <a:spcBef>
                <a:spcPts val="0"/>
              </a:spcBef>
              <a:spcAft>
                <a:spcPts val="0"/>
              </a:spcAft>
              <a:buClr>
                <a:schemeClr val="dk1"/>
              </a:buClr>
              <a:buSzPts val="2600"/>
              <a:buNone/>
            </a:pPr>
            <a:r>
              <a:rPr b="1" lang="en-US" sz="4400">
                <a:solidFill>
                  <a:srgbClr val="C00000"/>
                </a:solidFill>
                <a:latin typeface="Times New Roman"/>
                <a:ea typeface="Times New Roman"/>
                <a:cs typeface="Times New Roman"/>
                <a:sym typeface="Times New Roman"/>
              </a:rPr>
              <a:t>TELNET</a:t>
            </a:r>
            <a:endParaRPr/>
          </a:p>
          <a:p>
            <a:pPr indent="0" lvl="0" marL="0" rtl="0" algn="ctr">
              <a:lnSpc>
                <a:spcPct val="150000"/>
              </a:lnSpc>
              <a:spcBef>
                <a:spcPts val="0"/>
              </a:spcBef>
              <a:spcAft>
                <a:spcPts val="0"/>
              </a:spcAft>
              <a:buClr>
                <a:schemeClr val="dk1"/>
              </a:buClr>
              <a:buSzPts val="2600"/>
              <a:buNone/>
            </a:pPr>
            <a:r>
              <a:rPr lang="en-US" sz="4000">
                <a:latin typeface="Times New Roman"/>
                <a:ea typeface="Times New Roman"/>
                <a:cs typeface="Times New Roman"/>
                <a:sym typeface="Times New Roman"/>
              </a:rPr>
              <a:t>(</a:t>
            </a:r>
            <a:r>
              <a:rPr b="1" lang="en-US" sz="4000">
                <a:solidFill>
                  <a:srgbClr val="C00000"/>
                </a:solidFill>
                <a:latin typeface="Times New Roman"/>
                <a:ea typeface="Times New Roman"/>
                <a:cs typeface="Times New Roman"/>
                <a:sym typeface="Times New Roman"/>
              </a:rPr>
              <a:t>TE</a:t>
            </a:r>
            <a:r>
              <a:rPr lang="en-US" sz="4000">
                <a:latin typeface="Times New Roman"/>
                <a:ea typeface="Times New Roman"/>
                <a:cs typeface="Times New Roman"/>
                <a:sym typeface="Times New Roman"/>
              </a:rPr>
              <a:t>rminaL </a:t>
            </a:r>
            <a:r>
              <a:rPr b="1" lang="en-US" sz="4000">
                <a:solidFill>
                  <a:srgbClr val="C00000"/>
                </a:solidFill>
                <a:latin typeface="Times New Roman"/>
                <a:ea typeface="Times New Roman"/>
                <a:cs typeface="Times New Roman"/>
                <a:sym typeface="Times New Roman"/>
              </a:rPr>
              <a:t>NET</a:t>
            </a:r>
            <a:r>
              <a:rPr lang="en-US" sz="4000">
                <a:latin typeface="Times New Roman"/>
                <a:ea typeface="Times New Roman"/>
                <a:cs typeface="Times New Roman"/>
                <a:sym typeface="Times New Roman"/>
              </a:rPr>
              <a:t>work)</a:t>
            </a:r>
            <a:endParaRPr sz="4000">
              <a:latin typeface="Times New Roman"/>
              <a:ea typeface="Times New Roman"/>
              <a:cs typeface="Times New Roman"/>
              <a:sym typeface="Times New Roman"/>
            </a:endParaRPr>
          </a:p>
          <a:p>
            <a:pPr indent="0" lvl="0" marL="152400" rtl="0" algn="ctr">
              <a:lnSpc>
                <a:spcPct val="90000"/>
              </a:lnSpc>
              <a:spcBef>
                <a:spcPts val="480"/>
              </a:spcBef>
              <a:spcAft>
                <a:spcPts val="0"/>
              </a:spcAft>
              <a:buClr>
                <a:schemeClr val="dk1"/>
              </a:buClr>
              <a:buSzPts val="3200"/>
              <a:buNone/>
            </a:pPr>
            <a:r>
              <a:t/>
            </a:r>
            <a:endParaRPr sz="3200">
              <a:latin typeface="Times New Roman"/>
              <a:ea typeface="Times New Roman"/>
              <a:cs typeface="Times New Roman"/>
              <a:sym typeface="Times New Roman"/>
            </a:endParaRPr>
          </a:p>
        </p:txBody>
      </p:sp>
      <p:cxnSp>
        <p:nvCxnSpPr>
          <p:cNvPr id="1748" name="Google Shape;1748;p11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49" name="Google Shape;1749;p1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50" name="Google Shape;1750;p1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51" name="Google Shape;1751;p1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52" name="Google Shape;1752;p11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753" name="Google Shape;1753;p116"/>
          <p:cNvSpPr/>
          <p:nvPr/>
        </p:nvSpPr>
        <p:spPr>
          <a:xfrm>
            <a:off x="2309793" y="3964317"/>
            <a:ext cx="40719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https://www.youtube.com/watch?v=2JjILZPOC5g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1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59" name="Google Shape;1759;p117"/>
          <p:cNvSpPr txBox="1"/>
          <p:nvPr>
            <p:ph idx="4294967295" type="title"/>
          </p:nvPr>
        </p:nvSpPr>
        <p:spPr>
          <a:xfrm>
            <a:off x="708419" y="126174"/>
            <a:ext cx="7009122" cy="499227"/>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lang="en-US" sz="2800">
                <a:solidFill>
                  <a:srgbClr val="FF0000"/>
                </a:solidFill>
                <a:latin typeface="Times New Roman"/>
                <a:ea typeface="Times New Roman"/>
                <a:cs typeface="Times New Roman"/>
                <a:sym typeface="Times New Roman"/>
              </a:rPr>
              <a:t>TELNET   </a:t>
            </a:r>
            <a:r>
              <a:rPr b="1" lang="en-US" sz="2800">
                <a:solidFill>
                  <a:srgbClr val="C00000"/>
                </a:solidFill>
                <a:latin typeface="Times New Roman"/>
                <a:ea typeface="Times New Roman"/>
                <a:cs typeface="Times New Roman"/>
                <a:sym typeface="Times New Roman"/>
              </a:rPr>
              <a:t>Port 23</a:t>
            </a:r>
            <a:endParaRPr b="1" sz="2800">
              <a:solidFill>
                <a:srgbClr val="C00000"/>
              </a:solidFill>
              <a:latin typeface="Times New Roman"/>
              <a:ea typeface="Times New Roman"/>
              <a:cs typeface="Times New Roman"/>
              <a:sym typeface="Times New Roman"/>
            </a:endParaRPr>
          </a:p>
        </p:txBody>
      </p:sp>
      <p:cxnSp>
        <p:nvCxnSpPr>
          <p:cNvPr id="1760" name="Google Shape;1760;p11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61" name="Google Shape;1761;p1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62" name="Google Shape;1762;p1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63" name="Google Shape;1763;p1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64" name="Google Shape;1764;p11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765" name="Google Shape;1765;p117"/>
          <p:cNvSpPr/>
          <p:nvPr/>
        </p:nvSpPr>
        <p:spPr>
          <a:xfrm>
            <a:off x="595034" y="734438"/>
            <a:ext cx="8247125"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273239"/>
                </a:solidFill>
                <a:latin typeface="Times New Roman"/>
                <a:ea typeface="Times New Roman"/>
                <a:cs typeface="Times New Roman"/>
                <a:sym typeface="Times New Roman"/>
              </a:rPr>
              <a:t>TELNET</a:t>
            </a:r>
            <a:r>
              <a:rPr b="0" i="0" lang="en-US" sz="2000" u="none" cap="none" strike="noStrike">
                <a:solidFill>
                  <a:srgbClr val="273239"/>
                </a:solidFill>
                <a:latin typeface="Times New Roman"/>
                <a:ea typeface="Times New Roman"/>
                <a:cs typeface="Times New Roman"/>
                <a:sym typeface="Times New Roman"/>
              </a:rPr>
              <a:t> stands for</a:t>
            </a:r>
            <a:r>
              <a:rPr b="1" i="0" lang="en-US" sz="2000" u="none" cap="none" strike="noStrike">
                <a:solidFill>
                  <a:srgbClr val="273239"/>
                </a:solidFill>
                <a:latin typeface="Times New Roman"/>
                <a:ea typeface="Times New Roman"/>
                <a:cs typeface="Times New Roman"/>
                <a:sym typeface="Times New Roman"/>
              </a:rPr>
              <a:t> Tel</a:t>
            </a:r>
            <a:r>
              <a:rPr b="0" i="0" lang="en-US" sz="2000" u="none" cap="none" strike="noStrike">
                <a:solidFill>
                  <a:srgbClr val="273239"/>
                </a:solidFill>
                <a:latin typeface="Times New Roman"/>
                <a:ea typeface="Times New Roman"/>
                <a:cs typeface="Times New Roman"/>
                <a:sym typeface="Times New Roman"/>
              </a:rPr>
              <a:t>etype </a:t>
            </a:r>
            <a:r>
              <a:rPr b="1" i="0" lang="en-US" sz="2000" u="none" cap="none" strike="noStrike">
                <a:solidFill>
                  <a:srgbClr val="273239"/>
                </a:solidFill>
                <a:latin typeface="Times New Roman"/>
                <a:ea typeface="Times New Roman"/>
                <a:cs typeface="Times New Roman"/>
                <a:sym typeface="Times New Roman"/>
              </a:rPr>
              <a:t>Net</a:t>
            </a:r>
            <a:r>
              <a:rPr b="0" i="0" lang="en-US" sz="2000" u="none" cap="none" strike="noStrike">
                <a:solidFill>
                  <a:srgbClr val="273239"/>
                </a:solidFill>
                <a:latin typeface="Times New Roman"/>
                <a:ea typeface="Times New Roman"/>
                <a:cs typeface="Times New Roman"/>
                <a:sym typeface="Times New Roman"/>
              </a:rPr>
              <a:t>work.</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It is a type of protocol that enables one computer to connect to the local computer.</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It is used as a standard </a:t>
            </a:r>
            <a:r>
              <a:rPr b="1" i="0" lang="en-US" sz="2000" u="none" cap="none" strike="noStrike">
                <a:solidFill>
                  <a:srgbClr val="000000"/>
                </a:solidFill>
                <a:latin typeface="Times New Roman"/>
                <a:ea typeface="Times New Roman"/>
                <a:cs typeface="Times New Roman"/>
                <a:sym typeface="Times New Roman"/>
              </a:rPr>
              <a:t>TCP/IP</a:t>
            </a:r>
            <a:r>
              <a:rPr b="1" i="0" lang="en-US" sz="2000" u="sng"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protocol</a:t>
            </a:r>
            <a:r>
              <a:rPr b="0" i="0" lang="en-US" sz="2000" u="none" cap="none" strike="noStrike">
                <a:solidFill>
                  <a:srgbClr val="273239"/>
                </a:solidFill>
                <a:latin typeface="Times New Roman"/>
                <a:ea typeface="Times New Roman"/>
                <a:cs typeface="Times New Roman"/>
                <a:sym typeface="Times New Roman"/>
              </a:rPr>
              <a:t> for virtual terminal service which is provided by </a:t>
            </a:r>
            <a:r>
              <a:rPr b="1" i="0" lang="en-US" sz="2000" u="none" cap="none" strike="noStrike">
                <a:solidFill>
                  <a:srgbClr val="000000"/>
                </a:solidFill>
                <a:latin typeface="Times New Roman"/>
                <a:ea typeface="Times New Roman"/>
                <a:cs typeface="Times New Roman"/>
                <a:sym typeface="Times New Roman"/>
              </a:rPr>
              <a:t>ISO</a:t>
            </a:r>
            <a:r>
              <a:rPr b="0" i="0" lang="en-US" sz="2000" u="none" cap="none" strike="noStrike">
                <a:solidFill>
                  <a:srgbClr val="273239"/>
                </a:solidFill>
                <a:latin typeface="Times New Roman"/>
                <a:ea typeface="Times New Roman"/>
                <a:cs typeface="Times New Roman"/>
                <a:sym typeface="Times New Roman"/>
              </a:rPr>
              <a:t>. </a:t>
            </a:r>
            <a:endParaRPr b="0" i="0" sz="20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The computer which starts the connection is known as the</a:t>
            </a:r>
            <a:r>
              <a:rPr b="1" i="0" lang="en-US" sz="2000" u="none" cap="none" strike="noStrike">
                <a:solidFill>
                  <a:srgbClr val="273239"/>
                </a:solidFill>
                <a:latin typeface="Times New Roman"/>
                <a:ea typeface="Times New Roman"/>
                <a:cs typeface="Times New Roman"/>
                <a:sym typeface="Times New Roman"/>
              </a:rPr>
              <a:t> local computer</a:t>
            </a:r>
            <a:r>
              <a:rPr b="0" i="0" lang="en-US" sz="2000" u="none" cap="none" strike="noStrike">
                <a:solidFill>
                  <a:srgbClr val="273239"/>
                </a:solidFill>
                <a:latin typeface="Times New Roman"/>
                <a:ea typeface="Times New Roman"/>
                <a:cs typeface="Times New Roman"/>
                <a:sym typeface="Times New Roman"/>
              </a:rPr>
              <a:t>. </a:t>
            </a:r>
            <a:endParaRPr b="0" i="0" sz="20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computer which is being connected to i.e. which accepts the connection known as the </a:t>
            </a:r>
            <a:r>
              <a:rPr b="1" i="0" lang="en-US" sz="2000" u="none" cap="none" strike="noStrike">
                <a:solidFill>
                  <a:srgbClr val="000000"/>
                </a:solidFill>
                <a:latin typeface="Times New Roman"/>
                <a:ea typeface="Times New Roman"/>
                <a:cs typeface="Times New Roman"/>
                <a:sym typeface="Times New Roman"/>
              </a:rPr>
              <a:t>remote computer</a:t>
            </a:r>
            <a:r>
              <a:rPr b="0" i="0" lang="en-US" sz="2000" u="none" cap="none" strike="noStrike">
                <a:solidFill>
                  <a:srgbClr val="000000"/>
                </a:solidFill>
                <a:latin typeface="Times New Roman"/>
                <a:ea typeface="Times New Roman"/>
                <a:cs typeface="Times New Roman"/>
                <a:sym typeface="Times New Roman"/>
              </a:rPr>
              <a:t>.</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During telnet operation, whatever is being performed on the remote computer will be displayed by the local computer.</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local computer uses a telnet client program and the remote computers use a telnet server program.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1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71" name="Google Shape;1771;p118"/>
          <p:cNvSpPr txBox="1"/>
          <p:nvPr>
            <p:ph idx="4294967295" type="title"/>
          </p:nvPr>
        </p:nvSpPr>
        <p:spPr>
          <a:xfrm>
            <a:off x="1119781" y="-82815"/>
            <a:ext cx="6714963"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lang="en-US">
                <a:solidFill>
                  <a:srgbClr val="FF0000"/>
                </a:solidFill>
                <a:latin typeface="Times New Roman"/>
                <a:ea typeface="Times New Roman"/>
                <a:cs typeface="Times New Roman"/>
                <a:sym typeface="Times New Roman"/>
              </a:rPr>
              <a:t>Local Login</a:t>
            </a:r>
            <a:endParaRPr>
              <a:solidFill>
                <a:srgbClr val="FF0000"/>
              </a:solidFill>
              <a:latin typeface="Times New Roman"/>
              <a:ea typeface="Times New Roman"/>
              <a:cs typeface="Times New Roman"/>
              <a:sym typeface="Times New Roman"/>
            </a:endParaRPr>
          </a:p>
        </p:txBody>
      </p:sp>
      <p:cxnSp>
        <p:nvCxnSpPr>
          <p:cNvPr id="1772" name="Google Shape;1772;p1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73" name="Google Shape;1773;p1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74" name="Google Shape;1774;p1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75" name="Google Shape;1775;p1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76" name="Google Shape;1776;p11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777" name="Google Shape;1777;p118"/>
          <p:cNvSpPr/>
          <p:nvPr/>
        </p:nvSpPr>
        <p:spPr>
          <a:xfrm>
            <a:off x="708420" y="774435"/>
            <a:ext cx="8213638" cy="132343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Logging</a:t>
            </a:r>
            <a:endParaRPr/>
          </a:p>
          <a:p>
            <a:pPr indent="0" lvl="0" marL="0" marR="0" rtl="0" algn="just">
              <a:lnSpc>
                <a:spcPct val="100000"/>
              </a:lnSpc>
              <a:spcBef>
                <a:spcPts val="0"/>
              </a:spcBef>
              <a:spcAft>
                <a:spcPts val="0"/>
              </a:spcAft>
              <a:buNone/>
            </a:pPr>
            <a:r>
              <a:rPr b="0" i="0" lang="en-US" sz="2000" u="none" cap="none" strike="noStrike">
                <a:solidFill>
                  <a:srgbClr val="273239"/>
                </a:solidFill>
                <a:latin typeface="Times New Roman"/>
                <a:ea typeface="Times New Roman"/>
                <a:cs typeface="Times New Roman"/>
                <a:sym typeface="Times New Roman"/>
              </a:rPr>
              <a:t>The logging process can be further categorized into two parts:</a:t>
            </a:r>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Local Login</a:t>
            </a:r>
            <a:endParaRPr/>
          </a:p>
          <a:p>
            <a:pPr indent="-127000" lvl="0" marL="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273239"/>
                </a:solidFill>
                <a:latin typeface="Times New Roman"/>
                <a:ea typeface="Times New Roman"/>
                <a:cs typeface="Times New Roman"/>
                <a:sym typeface="Times New Roman"/>
              </a:rPr>
              <a:t>Remote Login</a:t>
            </a:r>
            <a:endParaRPr/>
          </a:p>
        </p:txBody>
      </p:sp>
      <p:sp>
        <p:nvSpPr>
          <p:cNvPr id="1778" name="Google Shape;1778;p118"/>
          <p:cNvSpPr/>
          <p:nvPr/>
        </p:nvSpPr>
        <p:spPr>
          <a:xfrm>
            <a:off x="594115" y="2097874"/>
            <a:ext cx="7940296"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1. Local Login: </a:t>
            </a:r>
            <a:r>
              <a:rPr b="0" i="0" lang="en-US" sz="2000" u="none" cap="none" strike="noStrike">
                <a:solidFill>
                  <a:srgbClr val="273239"/>
                </a:solidFill>
                <a:latin typeface="Times New Roman"/>
                <a:ea typeface="Times New Roman"/>
                <a:cs typeface="Times New Roman"/>
                <a:sym typeface="Times New Roman"/>
              </a:rPr>
              <a:t>Whenever a user logs into its local system, it is known as local login. </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The Procedure of Local Login</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Keystrokes are accepted by the terminal driver when the user types at the terminal.</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Terminal Driver passes these characters to OS.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Now, OS validates the combination of characters and opens the required application.</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1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84" name="Google Shape;1784;p119"/>
          <p:cNvSpPr txBox="1"/>
          <p:nvPr>
            <p:ph idx="4294967295" type="title"/>
          </p:nvPr>
        </p:nvSpPr>
        <p:spPr>
          <a:xfrm>
            <a:off x="580428" y="4892"/>
            <a:ext cx="8229600" cy="599887"/>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a:solidFill>
                  <a:srgbClr val="C00000"/>
                </a:solidFill>
                <a:latin typeface="Times New Roman"/>
                <a:ea typeface="Times New Roman"/>
                <a:cs typeface="Times New Roman"/>
                <a:sym typeface="Times New Roman"/>
              </a:rPr>
              <a:t>Remote Login</a:t>
            </a:r>
            <a:endParaRPr b="1">
              <a:solidFill>
                <a:srgbClr val="C00000"/>
              </a:solidFill>
              <a:latin typeface="Times New Roman"/>
              <a:ea typeface="Times New Roman"/>
              <a:cs typeface="Times New Roman"/>
              <a:sym typeface="Times New Roman"/>
            </a:endParaRPr>
          </a:p>
        </p:txBody>
      </p:sp>
      <p:cxnSp>
        <p:nvCxnSpPr>
          <p:cNvPr id="1785" name="Google Shape;1785;p1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86" name="Google Shape;1786;p1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87" name="Google Shape;1787;p1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88" name="Google Shape;1788;p1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89" name="Google Shape;1789;p11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790" name="Google Shape;1790;p119"/>
          <p:cNvSpPr/>
          <p:nvPr/>
        </p:nvSpPr>
        <p:spPr>
          <a:xfrm>
            <a:off x="708420" y="803493"/>
            <a:ext cx="8101608"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Remote Login: Remote Login is a process in which users can log in to a remote site i.e. computer and use services that are available on the remote computer.</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With the help of remote login, a user is able to understand the result of transferring the result of processing from the remote computer to the local computer.</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The Procedure of Remote Login</a:t>
            </a:r>
            <a:endParaRPr b="0" i="0" sz="2000" u="none" cap="none" strike="noStrike">
              <a:solidFill>
                <a:srgbClr val="273239"/>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When the user types something on the local computer, the local operating system accepts the character.</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The local computer does not interpret the characters, it will send them to the TELNET client.</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4" name="Google Shape;264;p12"/>
          <p:cNvSpPr txBox="1"/>
          <p:nvPr>
            <p:ph idx="4294967295" type="title"/>
          </p:nvPr>
        </p:nvSpPr>
        <p:spPr>
          <a:xfrm>
            <a:off x="708420" y="86689"/>
            <a:ext cx="7543800" cy="452063"/>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002060"/>
              </a:buClr>
              <a:buSzPts val="3200"/>
              <a:buNone/>
            </a:pPr>
            <a:br>
              <a:rPr lang="en-US" sz="2800"/>
            </a:br>
            <a:r>
              <a:rPr lang="en-US" sz="2800"/>
              <a:t>Uniform Resource Locator (URL)</a:t>
            </a:r>
            <a:endParaRPr sz="2800">
              <a:solidFill>
                <a:schemeClr val="dk2"/>
              </a:solidFill>
              <a:latin typeface="Times New Roman"/>
              <a:ea typeface="Times New Roman"/>
              <a:cs typeface="Times New Roman"/>
              <a:sym typeface="Times New Roman"/>
            </a:endParaRPr>
          </a:p>
        </p:txBody>
      </p:sp>
      <p:sp>
        <p:nvSpPr>
          <p:cNvPr id="265" name="Google Shape;265;p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66" name="Google Shape;266;p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67" name="Google Shape;267;p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68" name="Google Shape;268;p1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269" name="Google Shape;269;p12"/>
          <p:cNvSpPr/>
          <p:nvPr/>
        </p:nvSpPr>
        <p:spPr>
          <a:xfrm>
            <a:off x="943879" y="644599"/>
            <a:ext cx="7583672"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 client that wants to access the document in an internet needs an address and to facilitate the access of documents, the HTTP uses the concept of Uniform Resource Locator (URL).</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Uniform Resource Locator (URL) is a standard way of specifying any kind of information on the internet.</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URL defines four parts: method, host computer, port, and path.</a:t>
            </a:r>
            <a:endParaRPr/>
          </a:p>
        </p:txBody>
      </p:sp>
      <p:pic>
        <p:nvPicPr>
          <p:cNvPr id="270" name="Google Shape;270;p12"/>
          <p:cNvPicPr preferRelativeResize="0"/>
          <p:nvPr/>
        </p:nvPicPr>
        <p:blipFill rotWithShape="1">
          <a:blip r:embed="rId4">
            <a:alphaModFix/>
          </a:blip>
          <a:srcRect b="0" l="0" r="0" t="0"/>
          <a:stretch/>
        </p:blipFill>
        <p:spPr>
          <a:xfrm>
            <a:off x="2072837" y="2898900"/>
            <a:ext cx="4410075" cy="13716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20"/>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96" name="Google Shape;1796;p120"/>
          <p:cNvSpPr txBox="1"/>
          <p:nvPr>
            <p:ph idx="4294967295" type="title"/>
          </p:nvPr>
        </p:nvSpPr>
        <p:spPr>
          <a:xfrm>
            <a:off x="0" y="176066"/>
            <a:ext cx="8229600" cy="505757"/>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3200">
                <a:solidFill>
                  <a:srgbClr val="C00000"/>
                </a:solidFill>
                <a:latin typeface="Times New Roman"/>
                <a:ea typeface="Times New Roman"/>
                <a:cs typeface="Times New Roman"/>
                <a:sym typeface="Times New Roman"/>
              </a:rPr>
              <a:t>Remote Login</a:t>
            </a:r>
            <a:endParaRPr sz="3200">
              <a:solidFill>
                <a:srgbClr val="C00000"/>
              </a:solidFill>
              <a:latin typeface="Times New Roman"/>
              <a:ea typeface="Times New Roman"/>
              <a:cs typeface="Times New Roman"/>
              <a:sym typeface="Times New Roman"/>
            </a:endParaRPr>
          </a:p>
        </p:txBody>
      </p:sp>
      <p:cxnSp>
        <p:nvCxnSpPr>
          <p:cNvPr id="1797" name="Google Shape;1797;p12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98" name="Google Shape;1798;p1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99" name="Google Shape;1799;p1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00" name="Google Shape;1800;p1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01" name="Google Shape;1801;p12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802" name="Google Shape;1802;p120"/>
          <p:cNvSpPr/>
          <p:nvPr/>
        </p:nvSpPr>
        <p:spPr>
          <a:xfrm>
            <a:off x="738660" y="732884"/>
            <a:ext cx="7818218" cy="3970318"/>
          </a:xfrm>
          <a:prstGeom prst="rect">
            <a:avLst/>
          </a:prstGeom>
          <a:noFill/>
          <a:ln>
            <a:noFill/>
          </a:ln>
        </p:spPr>
        <p:txBody>
          <a:bodyPr anchorCtr="0" anchor="t" bIns="45700" lIns="91425" spcFirstLastPara="1" rIns="91425" wrap="square" tIns="45700">
            <a:spAutoFit/>
          </a:bodyPr>
          <a:lstStyle/>
          <a:p>
            <a:pPr indent="-114300" lvl="0" marL="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TELNET client transforms these characters to a universal character set called Network</a:t>
            </a:r>
            <a:r>
              <a:rPr b="0" i="0" lang="en-US" sz="1800" u="sng" cap="none" strike="noStrike">
                <a:solidFill>
                  <a:srgbClr val="273239"/>
                </a:solidFill>
                <a:latin typeface="Times New Roman"/>
                <a:ea typeface="Times New Roman"/>
                <a:cs typeface="Times New Roman"/>
                <a:sym typeface="Times New Roman"/>
              </a:rPr>
              <a:t> </a:t>
            </a:r>
            <a:r>
              <a:rPr b="0" i="0" lang="en-US" sz="1800" u="none" cap="none" strike="noStrike">
                <a:solidFill>
                  <a:srgbClr val="273239"/>
                </a:solidFill>
                <a:latin typeface="Times New Roman"/>
                <a:ea typeface="Times New Roman"/>
                <a:cs typeface="Times New Roman"/>
                <a:sym typeface="Times New Roman"/>
              </a:rPr>
              <a:t>Virtual Terminal (NVT) characters and it will pass them to the local TCP/IP protocol Stack.</a:t>
            </a:r>
            <a:endParaRPr/>
          </a:p>
          <a:p>
            <a:pPr indent="-114300" lvl="0" marL="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Commands or text which are in the form of NVT, travel through the Internet and it will arrive at the TCP/IP stack at the remote computer.</a:t>
            </a:r>
            <a:endParaRPr/>
          </a:p>
          <a:p>
            <a:pPr indent="-114300" lvl="0" marL="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Characters are then delivered to the operating system and later on passed to the TELNET server.</a:t>
            </a:r>
            <a:endParaRPr/>
          </a:p>
          <a:p>
            <a:pPr indent="-114300" lvl="0" marL="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Then TELNET server changes those characters to characters that can be understandable by a remote computer.</a:t>
            </a:r>
            <a:endParaRPr/>
          </a:p>
          <a:p>
            <a:pPr indent="-114300" lvl="0" marL="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remote operating system receives characters from a pseudo-terminal driver, which is a piece of software that pretends that characters are coming from a terminal.</a:t>
            </a:r>
            <a:endParaRPr/>
          </a:p>
          <a:p>
            <a:pPr indent="-114300" lvl="0" marL="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operating system then passes the character to the appropriate application program.</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2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08" name="Google Shape;1808;p121"/>
          <p:cNvSpPr txBox="1"/>
          <p:nvPr>
            <p:ph idx="4294967295" type="title"/>
          </p:nvPr>
        </p:nvSpPr>
        <p:spPr>
          <a:xfrm>
            <a:off x="944879" y="-55958"/>
            <a:ext cx="7325797" cy="536018"/>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sz="3200">
                <a:solidFill>
                  <a:srgbClr val="C00000"/>
                </a:solidFill>
                <a:latin typeface="Times New Roman"/>
                <a:ea typeface="Times New Roman"/>
                <a:cs typeface="Times New Roman"/>
                <a:sym typeface="Times New Roman"/>
              </a:rPr>
              <a:t>Remote Login</a:t>
            </a:r>
            <a:endParaRPr b="1" sz="3200">
              <a:solidFill>
                <a:srgbClr val="C00000"/>
              </a:solidFill>
              <a:latin typeface="Times New Roman"/>
              <a:ea typeface="Times New Roman"/>
              <a:cs typeface="Times New Roman"/>
              <a:sym typeface="Times New Roman"/>
            </a:endParaRPr>
          </a:p>
        </p:txBody>
      </p:sp>
      <p:cxnSp>
        <p:nvCxnSpPr>
          <p:cNvPr id="1809" name="Google Shape;1809;p12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10" name="Google Shape;1810;p1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11" name="Google Shape;1811;p1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12" name="Google Shape;1812;p1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13" name="Google Shape;1813;p12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814" name="Google Shape;1814;p121"/>
          <p:cNvPicPr preferRelativeResize="0"/>
          <p:nvPr/>
        </p:nvPicPr>
        <p:blipFill rotWithShape="1">
          <a:blip r:embed="rId4">
            <a:alphaModFix/>
          </a:blip>
          <a:srcRect b="0" l="0" r="0" t="0"/>
          <a:stretch/>
        </p:blipFill>
        <p:spPr>
          <a:xfrm>
            <a:off x="697705" y="599405"/>
            <a:ext cx="8209763" cy="384442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2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20" name="Google Shape;1820;p122"/>
          <p:cNvSpPr txBox="1"/>
          <p:nvPr>
            <p:ph idx="4294967295" type="title"/>
          </p:nvPr>
        </p:nvSpPr>
        <p:spPr>
          <a:xfrm>
            <a:off x="942974" y="32653"/>
            <a:ext cx="7749779" cy="534371"/>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3600"/>
              <a:buNone/>
            </a:pPr>
            <a:br>
              <a:rPr lang="en-US">
                <a:solidFill>
                  <a:srgbClr val="C00000"/>
                </a:solidFill>
                <a:latin typeface="Times New Roman"/>
                <a:ea typeface="Times New Roman"/>
                <a:cs typeface="Times New Roman"/>
                <a:sym typeface="Times New Roman"/>
              </a:rPr>
            </a:br>
            <a:r>
              <a:rPr lang="en-US" sz="3200">
                <a:solidFill>
                  <a:srgbClr val="C00000"/>
                </a:solidFill>
                <a:latin typeface="Times New Roman"/>
                <a:ea typeface="Times New Roman"/>
                <a:cs typeface="Times New Roman"/>
                <a:sym typeface="Times New Roman"/>
              </a:rPr>
              <a:t>Concept of Network Virtual Terminal:Extra</a:t>
            </a:r>
            <a:br>
              <a:rPr b="1" lang="en-US">
                <a:solidFill>
                  <a:srgbClr val="C00000"/>
                </a:solidFill>
                <a:latin typeface="Times New Roman"/>
                <a:ea typeface="Times New Roman"/>
                <a:cs typeface="Times New Roman"/>
                <a:sym typeface="Times New Roman"/>
              </a:rPr>
            </a:br>
            <a:endParaRPr sz="4000">
              <a:solidFill>
                <a:srgbClr val="C00000"/>
              </a:solidFill>
              <a:latin typeface="Times New Roman"/>
              <a:ea typeface="Times New Roman"/>
              <a:cs typeface="Times New Roman"/>
              <a:sym typeface="Times New Roman"/>
            </a:endParaRPr>
          </a:p>
        </p:txBody>
      </p:sp>
      <p:pic>
        <p:nvPicPr>
          <p:cNvPr id="1821" name="Google Shape;1821;p122"/>
          <p:cNvPicPr preferRelativeResize="0"/>
          <p:nvPr>
            <p:ph idx="4294967295" type="body"/>
          </p:nvPr>
        </p:nvPicPr>
        <p:blipFill rotWithShape="1">
          <a:blip r:embed="rId3">
            <a:alphaModFix/>
          </a:blip>
          <a:srcRect b="0" l="0" r="0" t="0"/>
          <a:stretch/>
        </p:blipFill>
        <p:spPr>
          <a:xfrm>
            <a:off x="942975" y="819259"/>
            <a:ext cx="7600950" cy="2526613"/>
          </a:xfrm>
          <a:prstGeom prst="rect">
            <a:avLst/>
          </a:prstGeom>
          <a:noFill/>
          <a:ln>
            <a:noFill/>
          </a:ln>
        </p:spPr>
      </p:pic>
      <p:sp>
        <p:nvSpPr>
          <p:cNvPr id="1822" name="Google Shape;1822;p122"/>
          <p:cNvSpPr/>
          <p:nvPr/>
        </p:nvSpPr>
        <p:spPr>
          <a:xfrm>
            <a:off x="436661" y="3666788"/>
            <a:ext cx="8613577" cy="684773"/>
          </a:xfrm>
          <a:prstGeom prst="rect">
            <a:avLst/>
          </a:prstGeom>
          <a:noFill/>
          <a:ln>
            <a:noFill/>
          </a:ln>
        </p:spPr>
        <p:txBody>
          <a:bodyPr anchorCtr="0" anchor="t" bIns="34275" lIns="68550" spcFirstLastPara="1" rIns="68550" wrap="square" tIns="34275">
            <a:spAutoFit/>
          </a:bodyPr>
          <a:lstStyle/>
          <a:p>
            <a:pPr indent="-285750" lvl="1" marL="514350" marR="0" rtl="0" algn="l">
              <a:lnSpc>
                <a:spcPct val="100000"/>
              </a:lnSpc>
              <a:spcBef>
                <a:spcPts val="0"/>
              </a:spcBef>
              <a:spcAft>
                <a:spcPts val="0"/>
              </a:spcAft>
              <a:buClr>
                <a:srgbClr val="FF0000"/>
              </a:buClr>
              <a:buSzPts val="2400"/>
              <a:buFont typeface="Noto Sans Symbols"/>
              <a:buChar char="⮚"/>
            </a:pPr>
            <a:r>
              <a:rPr b="0" i="0" lang="en-US" sz="2000" u="none" cap="none" strike="noStrike">
                <a:solidFill>
                  <a:schemeClr val="dk1"/>
                </a:solidFill>
                <a:latin typeface="Times New Roman"/>
                <a:ea typeface="Times New Roman"/>
                <a:cs typeface="Times New Roman"/>
                <a:sym typeface="Times New Roman"/>
              </a:rPr>
              <a:t>Intermediate representation of a generic terminal</a:t>
            </a:r>
            <a:endParaRPr b="0" i="0" sz="1100" u="none" cap="none" strike="noStrike">
              <a:solidFill>
                <a:srgbClr val="000000"/>
              </a:solidFill>
              <a:latin typeface="Times New Roman"/>
              <a:ea typeface="Times New Roman"/>
              <a:cs typeface="Times New Roman"/>
              <a:sym typeface="Times New Roman"/>
            </a:endParaRPr>
          </a:p>
          <a:p>
            <a:pPr indent="-285750" lvl="1" marL="514350" marR="0" rtl="0" algn="l">
              <a:lnSpc>
                <a:spcPct val="100000"/>
              </a:lnSpc>
              <a:spcBef>
                <a:spcPts val="0"/>
              </a:spcBef>
              <a:spcAft>
                <a:spcPts val="0"/>
              </a:spcAft>
              <a:buClr>
                <a:srgbClr val="FF0000"/>
              </a:buClr>
              <a:buSzPts val="2400"/>
              <a:buFont typeface="Noto Sans Symbols"/>
              <a:buChar char="⮚"/>
            </a:pPr>
            <a:r>
              <a:rPr b="0" i="0" lang="en-US" sz="2000" u="none" cap="none" strike="noStrike">
                <a:solidFill>
                  <a:schemeClr val="dk1"/>
                </a:solidFill>
                <a:latin typeface="Times New Roman"/>
                <a:ea typeface="Times New Roman"/>
                <a:cs typeface="Times New Roman"/>
                <a:sym typeface="Times New Roman"/>
              </a:rPr>
              <a:t>Provides a standard language for communication of terminal control functions</a:t>
            </a:r>
            <a:endParaRPr b="0" i="0" sz="1400" u="none" cap="none" strike="noStrike">
              <a:solidFill>
                <a:schemeClr val="dk1"/>
              </a:solidFill>
              <a:latin typeface="Times New Roman"/>
              <a:ea typeface="Times New Roman"/>
              <a:cs typeface="Times New Roman"/>
              <a:sym typeface="Times New Roman"/>
            </a:endParaRPr>
          </a:p>
        </p:txBody>
      </p:sp>
      <p:cxnSp>
        <p:nvCxnSpPr>
          <p:cNvPr id="1823" name="Google Shape;1823;p12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24" name="Google Shape;1824;p1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25" name="Google Shape;1825;p1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26" name="Google Shape;1826;p1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27" name="Google Shape;1827;p12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12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33" name="Google Shape;1833;p123"/>
          <p:cNvSpPr txBox="1"/>
          <p:nvPr>
            <p:ph idx="4294967295" type="title"/>
          </p:nvPr>
        </p:nvSpPr>
        <p:spPr>
          <a:xfrm>
            <a:off x="990600" y="206375"/>
            <a:ext cx="7239000" cy="360649"/>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2800">
                <a:solidFill>
                  <a:srgbClr val="C00000"/>
                </a:solidFill>
                <a:latin typeface="Times New Roman"/>
                <a:ea typeface="Times New Roman"/>
                <a:cs typeface="Times New Roman"/>
                <a:sym typeface="Times New Roman"/>
              </a:rPr>
              <a:t>Command Structure: Extra</a:t>
            </a:r>
            <a:endParaRPr sz="2800">
              <a:solidFill>
                <a:srgbClr val="C00000"/>
              </a:solidFill>
              <a:latin typeface="Times New Roman"/>
              <a:ea typeface="Times New Roman"/>
              <a:cs typeface="Times New Roman"/>
              <a:sym typeface="Times New Roman"/>
            </a:endParaRPr>
          </a:p>
        </p:txBody>
      </p:sp>
      <p:sp>
        <p:nvSpPr>
          <p:cNvPr id="1834" name="Google Shape;1834;p123"/>
          <p:cNvSpPr txBox="1"/>
          <p:nvPr>
            <p:ph idx="4294967295" type="body"/>
          </p:nvPr>
        </p:nvSpPr>
        <p:spPr>
          <a:xfrm>
            <a:off x="591145" y="881070"/>
            <a:ext cx="8229600" cy="3752725"/>
          </a:xfrm>
          <a:prstGeom prst="rect">
            <a:avLst/>
          </a:prstGeom>
          <a:noFill/>
          <a:ln>
            <a:noFill/>
          </a:ln>
        </p:spPr>
        <p:txBody>
          <a:bodyPr anchorCtr="0" anchor="t" bIns="34275" lIns="68550" spcFirstLastPara="1" rIns="68550" wrap="square" tIns="34275">
            <a:normAutofit lnSpcReduction="10000"/>
          </a:bodyPr>
          <a:lstStyle/>
          <a:p>
            <a:pPr indent="-285750" lvl="0" marL="285750" rtl="0" algn="just">
              <a:lnSpc>
                <a:spcPct val="9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All TELNET commands and data flow through the same TCP connection.</a:t>
            </a:r>
            <a:endParaRPr sz="2400">
              <a:solidFill>
                <a:schemeClr val="dk1"/>
              </a:solidFill>
              <a:latin typeface="Times New Roman"/>
              <a:ea typeface="Times New Roman"/>
              <a:cs typeface="Times New Roman"/>
              <a:sym typeface="Times New Roman"/>
            </a:endParaRPr>
          </a:p>
          <a:p>
            <a:pPr indent="-285750" lvl="0" marL="2857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Commands start with a special character called the  Interpret as Command </a:t>
            </a:r>
            <a:r>
              <a:rPr i="1" lang="en-US" sz="2400">
                <a:solidFill>
                  <a:schemeClr val="dk1"/>
                </a:solidFill>
                <a:latin typeface="Times New Roman"/>
                <a:ea typeface="Times New Roman"/>
                <a:cs typeface="Times New Roman"/>
                <a:sym typeface="Times New Roman"/>
              </a:rPr>
              <a:t>escape</a:t>
            </a:r>
            <a:r>
              <a:rPr lang="en-US" sz="2400">
                <a:solidFill>
                  <a:schemeClr val="dk1"/>
                </a:solidFill>
                <a:latin typeface="Times New Roman"/>
                <a:ea typeface="Times New Roman"/>
                <a:cs typeface="Times New Roman"/>
                <a:sym typeface="Times New Roman"/>
              </a:rPr>
              <a:t> character</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IAC code is 255.</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If a 255 is sent as data - it must be followed by another 255.</a:t>
            </a:r>
            <a:endParaRPr sz="2400">
              <a:solidFill>
                <a:schemeClr val="dk1"/>
              </a:solidFill>
              <a:latin typeface="Times New Roman"/>
              <a:ea typeface="Times New Roman"/>
              <a:cs typeface="Times New Roman"/>
              <a:sym typeface="Times New Roman"/>
            </a:endParaRPr>
          </a:p>
          <a:p>
            <a:pPr indent="-285750" lvl="0" marL="2857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If IAC is found and the next byte is IAC</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 single byte is presented to application/terminal </a:t>
            </a:r>
            <a:endParaRPr sz="2400">
              <a:solidFill>
                <a:schemeClr val="dk1"/>
              </a:solidFill>
              <a:latin typeface="Times New Roman"/>
              <a:ea typeface="Times New Roman"/>
              <a:cs typeface="Times New Roman"/>
              <a:sym typeface="Times New Roman"/>
            </a:endParaRPr>
          </a:p>
          <a:p>
            <a:pPr indent="-285750" lvl="0" marL="2857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If IAC is followed by any other code</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TELNET layer interprets this as a command.</a:t>
            </a:r>
            <a:endParaRPr sz="2400">
              <a:solidFill>
                <a:schemeClr val="dk1"/>
              </a:solidFill>
              <a:latin typeface="Times New Roman"/>
              <a:ea typeface="Times New Roman"/>
              <a:cs typeface="Times New Roman"/>
              <a:sym typeface="Times New Roman"/>
            </a:endParaRPr>
          </a:p>
          <a:p>
            <a:pPr indent="-116204" lvl="0" marL="257175" rtl="0" algn="just">
              <a:lnSpc>
                <a:spcPct val="90000"/>
              </a:lnSpc>
              <a:spcBef>
                <a:spcPts val="444"/>
              </a:spcBef>
              <a:spcAft>
                <a:spcPts val="0"/>
              </a:spcAft>
              <a:buClr>
                <a:schemeClr val="dk1"/>
              </a:buClr>
              <a:buSzPts val="1500"/>
              <a:buNone/>
            </a:pPr>
            <a:r>
              <a:t/>
            </a:r>
            <a:endParaRPr>
              <a:solidFill>
                <a:schemeClr val="dk1"/>
              </a:solidFill>
              <a:latin typeface="Times New Roman"/>
              <a:ea typeface="Times New Roman"/>
              <a:cs typeface="Times New Roman"/>
              <a:sym typeface="Times New Roman"/>
            </a:endParaRPr>
          </a:p>
        </p:txBody>
      </p:sp>
      <p:cxnSp>
        <p:nvCxnSpPr>
          <p:cNvPr id="1835" name="Google Shape;1835;p12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36" name="Google Shape;1836;p1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37" name="Google Shape;1837;p1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38" name="Google Shape;1838;p1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39" name="Google Shape;1839;p12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2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45" name="Google Shape;1845;p124"/>
          <p:cNvSpPr txBox="1"/>
          <p:nvPr>
            <p:ph idx="4294967295" type="title"/>
          </p:nvPr>
        </p:nvSpPr>
        <p:spPr>
          <a:xfrm>
            <a:off x="0" y="206375"/>
            <a:ext cx="8229600" cy="438225"/>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solidFill>
                  <a:srgbClr val="C00000"/>
                </a:solidFill>
                <a:latin typeface="Times New Roman"/>
                <a:ea typeface="Times New Roman"/>
                <a:cs typeface="Times New Roman"/>
                <a:sym typeface="Times New Roman"/>
              </a:rPr>
              <a:t>Playing with TELNET: Extra</a:t>
            </a:r>
            <a:endParaRPr>
              <a:solidFill>
                <a:srgbClr val="C00000"/>
              </a:solidFill>
              <a:latin typeface="Times New Roman"/>
              <a:ea typeface="Times New Roman"/>
              <a:cs typeface="Times New Roman"/>
              <a:sym typeface="Times New Roman"/>
            </a:endParaRPr>
          </a:p>
        </p:txBody>
      </p:sp>
      <p:sp>
        <p:nvSpPr>
          <p:cNvPr id="1846" name="Google Shape;1846;p124"/>
          <p:cNvSpPr txBox="1"/>
          <p:nvPr>
            <p:ph idx="4294967295" type="body"/>
          </p:nvPr>
        </p:nvSpPr>
        <p:spPr>
          <a:xfrm>
            <a:off x="708420" y="881070"/>
            <a:ext cx="7988771" cy="3394075"/>
          </a:xfrm>
          <a:prstGeom prst="rect">
            <a:avLst/>
          </a:prstGeom>
          <a:noFill/>
          <a:ln>
            <a:noFill/>
          </a:ln>
        </p:spPr>
        <p:txBody>
          <a:bodyPr anchorCtr="0" anchor="t" bIns="34275" lIns="68550" spcFirstLastPara="1" rIns="68550" wrap="square" tIns="34275">
            <a:normAutofit fontScale="92500"/>
          </a:bodyPr>
          <a:lstStyle/>
          <a:p>
            <a:pPr indent="-257175" lvl="0" marL="257175" rtl="0" algn="l">
              <a:lnSpc>
                <a:spcPct val="90000"/>
              </a:lnSpc>
              <a:spcBef>
                <a:spcPts val="0"/>
              </a:spcBef>
              <a:spcAft>
                <a:spcPts val="0"/>
              </a:spcAft>
              <a:buClr>
                <a:schemeClr val="dk1"/>
              </a:buClr>
              <a:buSzPct val="144144"/>
              <a:buChar char="•"/>
            </a:pPr>
            <a:r>
              <a:rPr lang="en-US" sz="2400">
                <a:latin typeface="Times New Roman"/>
                <a:ea typeface="Times New Roman"/>
                <a:cs typeface="Times New Roman"/>
                <a:sym typeface="Times New Roman"/>
              </a:rPr>
              <a:t>You can use the </a:t>
            </a:r>
            <a:r>
              <a:rPr b="1" lang="en-US" sz="2400">
                <a:latin typeface="Times New Roman"/>
                <a:ea typeface="Times New Roman"/>
                <a:cs typeface="Times New Roman"/>
                <a:sym typeface="Times New Roman"/>
              </a:rPr>
              <a:t>telnet</a:t>
            </a:r>
            <a:r>
              <a:rPr lang="en-US" sz="2400">
                <a:latin typeface="Times New Roman"/>
                <a:ea typeface="Times New Roman"/>
                <a:cs typeface="Times New Roman"/>
                <a:sym typeface="Times New Roman"/>
              </a:rPr>
              <a:t> program to play with the TELNET protocol.</a:t>
            </a:r>
            <a:endParaRPr sz="2400">
              <a:latin typeface="Times New Roman"/>
              <a:ea typeface="Times New Roman"/>
              <a:cs typeface="Times New Roman"/>
              <a:sym typeface="Times New Roman"/>
            </a:endParaRPr>
          </a:p>
          <a:p>
            <a:pPr indent="-257175" lvl="0" marL="257175" rtl="0" algn="l">
              <a:lnSpc>
                <a:spcPct val="90000"/>
              </a:lnSpc>
              <a:spcBef>
                <a:spcPts val="900"/>
              </a:spcBef>
              <a:spcAft>
                <a:spcPts val="0"/>
              </a:spcAft>
              <a:buClr>
                <a:schemeClr val="dk1"/>
              </a:buClr>
              <a:buSzPct val="144144"/>
              <a:buChar char="•"/>
            </a:pPr>
            <a:r>
              <a:rPr b="1" lang="en-US" sz="2400">
                <a:latin typeface="Times New Roman"/>
                <a:ea typeface="Times New Roman"/>
                <a:cs typeface="Times New Roman"/>
                <a:sym typeface="Times New Roman"/>
              </a:rPr>
              <a:t>telnet </a:t>
            </a:r>
            <a:r>
              <a:rPr lang="en-US" sz="2400">
                <a:latin typeface="Times New Roman"/>
                <a:ea typeface="Times New Roman"/>
                <a:cs typeface="Times New Roman"/>
                <a:sym typeface="Times New Roman"/>
              </a:rPr>
              <a:t>is a </a:t>
            </a:r>
            <a:r>
              <a:rPr i="1" lang="en-US" sz="2400">
                <a:latin typeface="Times New Roman"/>
                <a:ea typeface="Times New Roman"/>
                <a:cs typeface="Times New Roman"/>
                <a:sym typeface="Times New Roman"/>
              </a:rPr>
              <a:t>generic</a:t>
            </a:r>
            <a:r>
              <a:rPr lang="en-US" sz="2400">
                <a:latin typeface="Times New Roman"/>
                <a:ea typeface="Times New Roman"/>
                <a:cs typeface="Times New Roman"/>
                <a:sym typeface="Times New Roman"/>
              </a:rPr>
              <a:t> TCP client.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ct val="126126"/>
              <a:buChar char="–"/>
            </a:pPr>
            <a:r>
              <a:rPr lang="en-US" sz="2400">
                <a:latin typeface="Times New Roman"/>
                <a:ea typeface="Times New Roman"/>
                <a:cs typeface="Times New Roman"/>
                <a:sym typeface="Times New Roman"/>
              </a:rPr>
              <a:t>Sends whatever you type to the TCP socket.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ct val="126126"/>
              <a:buChar char="–"/>
            </a:pPr>
            <a:r>
              <a:rPr lang="en-US" sz="2400">
                <a:latin typeface="Times New Roman"/>
                <a:ea typeface="Times New Roman"/>
                <a:cs typeface="Times New Roman"/>
                <a:sym typeface="Times New Roman"/>
              </a:rPr>
              <a:t>Prints whatever comes back through the TCP socket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ct val="126126"/>
              <a:buChar char="–"/>
            </a:pPr>
            <a:r>
              <a:rPr lang="en-US" sz="2400">
                <a:latin typeface="Times New Roman"/>
                <a:ea typeface="Times New Roman"/>
                <a:cs typeface="Times New Roman"/>
                <a:sym typeface="Times New Roman"/>
              </a:rPr>
              <a:t>Useful for testing TCP servers (ASCII based protocols).</a:t>
            </a:r>
            <a:endParaRPr sz="2400">
              <a:latin typeface="Times New Roman"/>
              <a:ea typeface="Times New Roman"/>
              <a:cs typeface="Times New Roman"/>
              <a:sym typeface="Times New Roman"/>
            </a:endParaRPr>
          </a:p>
          <a:p>
            <a:pPr indent="-257175" lvl="0" marL="257175" rtl="0" algn="l">
              <a:lnSpc>
                <a:spcPct val="90000"/>
              </a:lnSpc>
              <a:spcBef>
                <a:spcPts val="900"/>
              </a:spcBef>
              <a:spcAft>
                <a:spcPts val="0"/>
              </a:spcAft>
              <a:buClr>
                <a:schemeClr val="dk1"/>
              </a:buClr>
              <a:buSzPct val="144144"/>
              <a:buChar char="•"/>
            </a:pPr>
            <a:r>
              <a:rPr lang="en-US" sz="2400">
                <a:latin typeface="Times New Roman"/>
                <a:ea typeface="Times New Roman"/>
                <a:cs typeface="Times New Roman"/>
                <a:sym typeface="Times New Roman"/>
              </a:rPr>
              <a:t>Many Unix systems have these servers running (by default):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ct val="126126"/>
              <a:buChar char="–"/>
            </a:pPr>
            <a:r>
              <a:rPr b="1" lang="en-US" sz="2400">
                <a:latin typeface="Times New Roman"/>
                <a:ea typeface="Times New Roman"/>
                <a:cs typeface="Times New Roman"/>
                <a:sym typeface="Times New Roman"/>
              </a:rPr>
              <a:t>echo</a:t>
            </a:r>
            <a:r>
              <a:rPr lang="en-US" sz="2400">
                <a:latin typeface="Times New Roman"/>
                <a:ea typeface="Times New Roman"/>
                <a:cs typeface="Times New Roman"/>
                <a:sym typeface="Times New Roman"/>
              </a:rPr>
              <a:t>	port 7		</a:t>
            </a:r>
            <a:r>
              <a:rPr b="1" lang="en-US" sz="2400">
                <a:latin typeface="Times New Roman"/>
                <a:ea typeface="Times New Roman"/>
                <a:cs typeface="Times New Roman"/>
                <a:sym typeface="Times New Roman"/>
              </a:rPr>
              <a:t>discard</a:t>
            </a:r>
            <a:r>
              <a:rPr lang="en-US" sz="2400">
                <a:latin typeface="Times New Roman"/>
                <a:ea typeface="Times New Roman"/>
                <a:cs typeface="Times New Roman"/>
                <a:sym typeface="Times New Roman"/>
              </a:rPr>
              <a:t>	 port 9</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ct val="126126"/>
              <a:buChar char="–"/>
            </a:pPr>
            <a:r>
              <a:rPr b="1" lang="en-US" sz="2400">
                <a:latin typeface="Times New Roman"/>
                <a:ea typeface="Times New Roman"/>
                <a:cs typeface="Times New Roman"/>
                <a:sym typeface="Times New Roman"/>
              </a:rPr>
              <a:t>Daytime   </a:t>
            </a:r>
            <a:r>
              <a:rPr lang="en-US" sz="2400">
                <a:latin typeface="Times New Roman"/>
                <a:ea typeface="Times New Roman"/>
                <a:cs typeface="Times New Roman"/>
                <a:sym typeface="Times New Roman"/>
              </a:rPr>
              <a:t>	port 13	            </a:t>
            </a:r>
            <a:r>
              <a:rPr b="1" lang="en-US" sz="2200">
                <a:latin typeface="Times New Roman"/>
                <a:ea typeface="Times New Roman"/>
                <a:cs typeface="Times New Roman"/>
                <a:sym typeface="Times New Roman"/>
              </a:rPr>
              <a:t>chargen (Character Generator) </a:t>
            </a:r>
            <a:r>
              <a:rPr lang="en-US" sz="2200">
                <a:latin typeface="Times New Roman"/>
                <a:ea typeface="Times New Roman"/>
                <a:cs typeface="Times New Roman"/>
                <a:sym typeface="Times New Roman"/>
              </a:rPr>
              <a:t>port 19</a:t>
            </a:r>
            <a:endParaRPr sz="2200">
              <a:latin typeface="Times New Roman"/>
              <a:ea typeface="Times New Roman"/>
              <a:cs typeface="Times New Roman"/>
              <a:sym typeface="Times New Roman"/>
            </a:endParaRPr>
          </a:p>
          <a:p>
            <a:pPr indent="-104775" lvl="0" marL="257175" rtl="0" algn="l">
              <a:lnSpc>
                <a:spcPct val="90000"/>
              </a:lnSpc>
              <a:spcBef>
                <a:spcPts val="480"/>
              </a:spcBef>
              <a:spcAft>
                <a:spcPts val="0"/>
              </a:spcAft>
              <a:buClr>
                <a:schemeClr val="dk1"/>
              </a:buClr>
              <a:buSzPct val="230630"/>
              <a:buNone/>
            </a:pPr>
            <a:r>
              <a:t/>
            </a:r>
            <a:endParaRPr>
              <a:latin typeface="Times New Roman"/>
              <a:ea typeface="Times New Roman"/>
              <a:cs typeface="Times New Roman"/>
              <a:sym typeface="Times New Roman"/>
            </a:endParaRPr>
          </a:p>
        </p:txBody>
      </p:sp>
      <p:cxnSp>
        <p:nvCxnSpPr>
          <p:cNvPr id="1847" name="Google Shape;1847;p12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48" name="Google Shape;1848;p1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49" name="Google Shape;1849;p1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50" name="Google Shape;1850;p1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51" name="Google Shape;1851;p12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12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cxnSp>
        <p:nvCxnSpPr>
          <p:cNvPr id="1857" name="Google Shape;1857;p12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58" name="Google Shape;1858;p1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59" name="Google Shape;1859;p1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60" name="Google Shape;1860;p1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61" name="Google Shape;1861;p12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862" name="Google Shape;1862;p125"/>
          <p:cNvSpPr/>
          <p:nvPr/>
        </p:nvSpPr>
        <p:spPr>
          <a:xfrm>
            <a:off x="767251" y="724047"/>
            <a:ext cx="7594023" cy="369331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Advantages of Telnet</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It provides remote access to someone’s computer system.</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Telnet allows the user for more access with fewer problems in</a:t>
            </a:r>
            <a:r>
              <a:rPr b="0" i="0" lang="en-US" sz="1800" u="sng" cap="none" strike="noStrike">
                <a:solidFill>
                  <a:srgbClr val="273239"/>
                </a:solidFill>
                <a:latin typeface="Times New Roman"/>
                <a:ea typeface="Times New Roman"/>
                <a:cs typeface="Times New Roman"/>
                <a:sym typeface="Times New Roman"/>
                <a:hlinkClick r:id="rId4">
                  <a:extLst>
                    <a:ext uri="{A12FA001-AC4F-418D-AE19-62706E023703}">
                      <ahyp:hlinkClr val="tx"/>
                    </a:ext>
                  </a:extLst>
                </a:hlinkClick>
              </a:rPr>
              <a:t> </a:t>
            </a:r>
            <a:r>
              <a:rPr b="0" i="0" lang="en-US" sz="1800" u="none" cap="none" strike="noStrike">
                <a:solidFill>
                  <a:srgbClr val="273239"/>
                </a:solidFill>
                <a:latin typeface="Times New Roman"/>
                <a:ea typeface="Times New Roman"/>
                <a:cs typeface="Times New Roman"/>
                <a:sym typeface="Times New Roman"/>
              </a:rPr>
              <a:t>data transmission.</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Telnet saves a lot of time.</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The oldest system can be connected to a newer system with telnet having different operating systems.</a:t>
            </a:r>
            <a:endParaRPr/>
          </a:p>
          <a:p>
            <a:pPr indent="0" lvl="0" marL="0" marR="0" rtl="0" algn="just">
              <a:lnSpc>
                <a:spcPct val="100000"/>
              </a:lnSpc>
              <a:spcBef>
                <a:spcPts val="0"/>
              </a:spcBef>
              <a:spcAft>
                <a:spcPts val="0"/>
              </a:spcAft>
              <a:buNone/>
            </a:pPr>
            <a:r>
              <a:t/>
            </a:r>
            <a:endParaRPr b="0" i="0" sz="1800" u="none" cap="none" strike="noStrike">
              <a:solidFill>
                <a:srgbClr val="273239"/>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Disadvantages of Telnet</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As it is somehow complex, it becomes difficult to beginners in understanding.</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Data is sent here in form of plain text, that’s why it is not so secured.</a:t>
            </a:r>
            <a:endParaRPr/>
          </a:p>
          <a:p>
            <a:pPr indent="-114300" lvl="0" marL="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273239"/>
                </a:solidFill>
                <a:latin typeface="Times New Roman"/>
                <a:ea typeface="Times New Roman"/>
                <a:cs typeface="Times New Roman"/>
                <a:sym typeface="Times New Roman"/>
              </a:rPr>
              <a:t>Some capabilities are disabled because of not proper interlinking of the remote and local devices.</a:t>
            </a:r>
            <a:endParaRPr/>
          </a:p>
        </p:txBody>
      </p:sp>
      <p:sp>
        <p:nvSpPr>
          <p:cNvPr id="1863" name="Google Shape;1863;p125"/>
          <p:cNvSpPr/>
          <p:nvPr/>
        </p:nvSpPr>
        <p:spPr>
          <a:xfrm>
            <a:off x="580428" y="168009"/>
            <a:ext cx="782893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rgbClr val="C00000"/>
                </a:solidFill>
                <a:latin typeface="Times New Roman"/>
                <a:ea typeface="Times New Roman"/>
                <a:cs typeface="Times New Roman"/>
                <a:sym typeface="Times New Roman"/>
              </a:rPr>
              <a:t>TELNET</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2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69" name="Google Shape;1869;p126"/>
          <p:cNvSpPr txBox="1"/>
          <p:nvPr>
            <p:ph idx="4294967295" type="title"/>
          </p:nvPr>
        </p:nvSpPr>
        <p:spPr>
          <a:xfrm>
            <a:off x="463154" y="1420217"/>
            <a:ext cx="8455635" cy="1194386"/>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accent2"/>
              </a:buClr>
              <a:buSzPts val="4000"/>
              <a:buNone/>
            </a:pPr>
            <a:r>
              <a:rPr lang="en-US">
                <a:solidFill>
                  <a:schemeClr val="accent2"/>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Simple Network Management Protocol </a:t>
            </a:r>
            <a:br>
              <a:rPr lang="en-US" sz="4000">
                <a:solidFill>
                  <a:schemeClr val="dk1"/>
                </a:solidFill>
                <a:latin typeface="Times New Roman"/>
                <a:ea typeface="Times New Roman"/>
                <a:cs typeface="Times New Roman"/>
                <a:sym typeface="Times New Roman"/>
              </a:rPr>
            </a:br>
            <a:r>
              <a:rPr b="1" lang="en-US" sz="4000">
                <a:solidFill>
                  <a:srgbClr val="C00000"/>
                </a:solidFill>
                <a:latin typeface="Times New Roman"/>
                <a:ea typeface="Times New Roman"/>
                <a:cs typeface="Times New Roman"/>
                <a:sym typeface="Times New Roman"/>
              </a:rPr>
              <a:t>SNMP</a:t>
            </a:r>
            <a:endParaRPr sz="4000">
              <a:latin typeface="Times New Roman"/>
              <a:ea typeface="Times New Roman"/>
              <a:cs typeface="Times New Roman"/>
              <a:sym typeface="Times New Roman"/>
            </a:endParaRPr>
          </a:p>
        </p:txBody>
      </p:sp>
      <p:cxnSp>
        <p:nvCxnSpPr>
          <p:cNvPr id="1870" name="Google Shape;1870;p1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71" name="Google Shape;1871;p1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72" name="Google Shape;1872;p1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73" name="Google Shape;1873;p1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74" name="Google Shape;1874;p12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875" name="Google Shape;1875;p126"/>
          <p:cNvSpPr/>
          <p:nvPr/>
        </p:nvSpPr>
        <p:spPr>
          <a:xfrm>
            <a:off x="2609311" y="4163225"/>
            <a:ext cx="41633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https://www.youtube.com/watch?v=2IXP0TkwNJU</a:t>
            </a:r>
            <a:endParaRPr/>
          </a:p>
        </p:txBody>
      </p:sp>
      <p:sp>
        <p:nvSpPr>
          <p:cNvPr id="1876" name="Google Shape;1876;p126"/>
          <p:cNvSpPr/>
          <p:nvPr/>
        </p:nvSpPr>
        <p:spPr>
          <a:xfrm>
            <a:off x="2617366" y="3763893"/>
            <a:ext cx="39116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https://www.youtube.com/watch?v=Lq7j-QipNrI</a:t>
            </a:r>
            <a:endParaRPr/>
          </a:p>
        </p:txBody>
      </p:sp>
      <p:sp>
        <p:nvSpPr>
          <p:cNvPr id="1877" name="Google Shape;1877;p126"/>
          <p:cNvSpPr/>
          <p:nvPr/>
        </p:nvSpPr>
        <p:spPr>
          <a:xfrm>
            <a:off x="1529414" y="3015781"/>
            <a:ext cx="58560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Port Number– </a:t>
            </a:r>
            <a:r>
              <a:rPr b="1" i="0" lang="en-US" sz="2400" u="none" cap="none" strike="noStrike">
                <a:solidFill>
                  <a:srgbClr val="000000"/>
                </a:solidFill>
                <a:latin typeface="Arial"/>
                <a:ea typeface="Arial"/>
                <a:cs typeface="Arial"/>
                <a:sym typeface="Arial"/>
              </a:rPr>
              <a:t>Server-161 and Client-162</a:t>
            </a:r>
            <a:r>
              <a:rPr b="0" i="0" lang="en-US" sz="2400" u="none" cap="none" strike="noStrike">
                <a:solidFill>
                  <a:srgbClr val="000000"/>
                </a:solidFill>
                <a:latin typeface="Times New Roman"/>
                <a:ea typeface="Times New Roman"/>
                <a:cs typeface="Times New Roman"/>
                <a:sym typeface="Times New Roman"/>
              </a:rPr>
              <a:t>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2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83" name="Google Shape;1883;p127"/>
          <p:cNvSpPr txBox="1"/>
          <p:nvPr>
            <p:ph idx="4294967295" type="title"/>
          </p:nvPr>
        </p:nvSpPr>
        <p:spPr>
          <a:xfrm>
            <a:off x="498277" y="145281"/>
            <a:ext cx="8229600" cy="475448"/>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accent2"/>
              </a:buClr>
              <a:buSzPts val="4000"/>
              <a:buNone/>
            </a:pPr>
            <a:r>
              <a:rPr lang="en-US" sz="2800">
                <a:solidFill>
                  <a:schemeClr val="accent2"/>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Simple Network Management Protocol: </a:t>
            </a:r>
            <a:r>
              <a:rPr b="1" lang="en-US" sz="2800">
                <a:solidFill>
                  <a:srgbClr val="C00000"/>
                </a:solidFill>
                <a:latin typeface="Times New Roman"/>
                <a:ea typeface="Times New Roman"/>
                <a:cs typeface="Times New Roman"/>
                <a:sym typeface="Times New Roman"/>
              </a:rPr>
              <a:t>SNMP</a:t>
            </a:r>
            <a:r>
              <a:rPr lang="en-US" sz="2800">
                <a:latin typeface="Times New Roman"/>
                <a:ea typeface="Times New Roman"/>
                <a:cs typeface="Times New Roman"/>
                <a:sym typeface="Times New Roman"/>
              </a:rPr>
              <a:t> concept</a:t>
            </a:r>
            <a:endParaRPr sz="2800">
              <a:latin typeface="Times New Roman"/>
              <a:ea typeface="Times New Roman"/>
              <a:cs typeface="Times New Roman"/>
              <a:sym typeface="Times New Roman"/>
            </a:endParaRPr>
          </a:p>
        </p:txBody>
      </p:sp>
      <p:sp>
        <p:nvSpPr>
          <p:cNvPr id="1884" name="Google Shape;1884;p127"/>
          <p:cNvSpPr/>
          <p:nvPr/>
        </p:nvSpPr>
        <p:spPr>
          <a:xfrm>
            <a:off x="625046" y="803494"/>
            <a:ext cx="8102831" cy="2223655"/>
          </a:xfrm>
          <a:prstGeom prst="rect">
            <a:avLst/>
          </a:prstGeom>
          <a:noFill/>
          <a:ln>
            <a:noFill/>
          </a:ln>
        </p:spPr>
        <p:txBody>
          <a:bodyPr anchorCtr="0" anchor="t" bIns="34275" lIns="68550" spcFirstLastPara="1" rIns="68550" wrap="square" tIns="34275">
            <a:spAutoFit/>
          </a:bodyPr>
          <a:lstStyle/>
          <a:p>
            <a:pPr indent="-171450" lvl="0" marL="171450" marR="0" rtl="0" algn="just">
              <a:lnSpc>
                <a:spcPct val="100000"/>
              </a:lnSpc>
              <a:spcBef>
                <a:spcPts val="0"/>
              </a:spcBef>
              <a:spcAft>
                <a:spcPts val="0"/>
              </a:spcAft>
              <a:buClr>
                <a:srgbClr val="FF0000"/>
              </a:buClr>
              <a:buSzPts val="2400"/>
              <a:buFont typeface="Noto Sans Symbols"/>
              <a:buChar char="⮚"/>
            </a:pPr>
            <a:r>
              <a:rPr b="0" i="0" lang="en-US" sz="2000" u="none" cap="none" strike="noStrike">
                <a:solidFill>
                  <a:srgbClr val="000000"/>
                </a:solidFill>
                <a:latin typeface="Times New Roman"/>
                <a:ea typeface="Times New Roman"/>
                <a:cs typeface="Times New Roman"/>
                <a:sym typeface="Times New Roman"/>
              </a:rPr>
              <a:t>Simple Network Management Protocol (SNMP) is an internet standard protocol used to monitor and manage network devices connected over an IP. SNMP is used for communication between routers, switches, firewalls, load balancers, servers, CCTV cameras, and wireless devices.</a:t>
            </a:r>
            <a:endParaRPr/>
          </a:p>
          <a:p>
            <a:pPr indent="-171450" lvl="0" marL="171450" marR="0" rtl="0" algn="just">
              <a:lnSpc>
                <a:spcPct val="100000"/>
              </a:lnSpc>
              <a:spcBef>
                <a:spcPts val="0"/>
              </a:spcBef>
              <a:spcAft>
                <a:spcPts val="0"/>
              </a:spcAft>
              <a:buClr>
                <a:srgbClr val="FF0000"/>
              </a:buClr>
              <a:buSzPts val="2400"/>
              <a:buFont typeface="Noto Sans Symbols"/>
              <a:buChar char="⮚"/>
            </a:pPr>
            <a:r>
              <a:rPr b="0" i="0" lang="en-US" sz="2000" u="none" cap="none" strike="noStrike">
                <a:solidFill>
                  <a:srgbClr val="000000"/>
                </a:solidFill>
                <a:latin typeface="Times New Roman"/>
                <a:ea typeface="Times New Roman"/>
                <a:cs typeface="Times New Roman"/>
                <a:sym typeface="Times New Roman"/>
              </a:rPr>
              <a:t>SNMP is an application layer protocol that uses UDP port number 161/162.SNMP is used to monitor the network, detect network faults, and sometimes even used to configure remote devices. </a:t>
            </a:r>
            <a:endParaRPr b="1" i="0" sz="2000" u="none" cap="none" strike="noStrike">
              <a:solidFill>
                <a:srgbClr val="C00000"/>
              </a:solidFill>
              <a:latin typeface="Times New Roman"/>
              <a:ea typeface="Times New Roman"/>
              <a:cs typeface="Times New Roman"/>
              <a:sym typeface="Times New Roman"/>
            </a:endParaRPr>
          </a:p>
        </p:txBody>
      </p:sp>
      <p:cxnSp>
        <p:nvCxnSpPr>
          <p:cNvPr id="1885" name="Google Shape;1885;p12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86" name="Google Shape;1886;p1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87" name="Google Shape;1887;p1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88" name="Google Shape;1888;p1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89" name="Google Shape;1889;p12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2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95" name="Google Shape;1895;p128"/>
          <p:cNvSpPr txBox="1"/>
          <p:nvPr>
            <p:ph idx="4294967295" type="title"/>
          </p:nvPr>
        </p:nvSpPr>
        <p:spPr>
          <a:xfrm>
            <a:off x="498277" y="190499"/>
            <a:ext cx="8229600" cy="430229"/>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accent2"/>
              </a:buClr>
              <a:buSzPct val="158730"/>
              <a:buNone/>
            </a:pPr>
            <a:r>
              <a:rPr lang="en-US" sz="2800">
                <a:solidFill>
                  <a:schemeClr val="accent2"/>
                </a:solidFill>
                <a:latin typeface="Times New Roman"/>
                <a:ea typeface="Times New Roman"/>
                <a:cs typeface="Times New Roman"/>
                <a:sym typeface="Times New Roman"/>
              </a:rPr>
              <a:t> SNMP Components</a:t>
            </a:r>
            <a:endParaRPr sz="2800">
              <a:latin typeface="Times New Roman"/>
              <a:ea typeface="Times New Roman"/>
              <a:cs typeface="Times New Roman"/>
              <a:sym typeface="Times New Roman"/>
            </a:endParaRPr>
          </a:p>
        </p:txBody>
      </p:sp>
      <p:cxnSp>
        <p:nvCxnSpPr>
          <p:cNvPr id="1896" name="Google Shape;1896;p1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97" name="Google Shape;1897;p1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98" name="Google Shape;1898;p1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99" name="Google Shape;1899;p1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00" name="Google Shape;1900;p12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901" name="Google Shape;1901;p128"/>
          <p:cNvSpPr/>
          <p:nvPr/>
        </p:nvSpPr>
        <p:spPr>
          <a:xfrm>
            <a:off x="998219" y="827366"/>
            <a:ext cx="7729657" cy="341632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273239"/>
                </a:solidFill>
                <a:latin typeface="Times New Roman"/>
                <a:ea typeface="Times New Roman"/>
                <a:cs typeface="Times New Roman"/>
                <a:sym typeface="Times New Roman"/>
              </a:rPr>
              <a:t>SNMP Manager –</a:t>
            </a:r>
            <a:r>
              <a:rPr b="0" i="0" lang="en-US" sz="1800" u="none" cap="none" strike="noStrike">
                <a:solidFill>
                  <a:srgbClr val="273239"/>
                </a:solidFill>
                <a:latin typeface="Times New Roman"/>
                <a:ea typeface="Times New Roman"/>
                <a:cs typeface="Times New Roman"/>
                <a:sym typeface="Times New Roman"/>
              </a:rPr>
              <a:t>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It is a centralized system used to monitor network. It is also known as Network Management Station (NMS)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 </a:t>
            </a:r>
            <a:endParaRPr/>
          </a:p>
          <a:p>
            <a:pPr indent="-114300" lvl="0" marL="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273239"/>
                </a:solidFill>
                <a:latin typeface="Times New Roman"/>
                <a:ea typeface="Times New Roman"/>
                <a:cs typeface="Times New Roman"/>
                <a:sym typeface="Times New Roman"/>
              </a:rPr>
              <a:t>SNMP agent –</a:t>
            </a:r>
            <a:r>
              <a:rPr b="0" i="0" lang="en-US" sz="1800" u="none" cap="none" strike="noStrike">
                <a:solidFill>
                  <a:srgbClr val="273239"/>
                </a:solidFill>
                <a:latin typeface="Times New Roman"/>
                <a:ea typeface="Times New Roman"/>
                <a:cs typeface="Times New Roman"/>
                <a:sym typeface="Times New Roman"/>
              </a:rPr>
              <a:t>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It is a software management software module installed on a managed device. Managed devices can be network devices like PC, routers, switches, servers, etc.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 </a:t>
            </a:r>
            <a:endParaRPr/>
          </a:p>
          <a:p>
            <a:pPr indent="-114300" lvl="0" marL="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273239"/>
                </a:solidFill>
                <a:latin typeface="Times New Roman"/>
                <a:ea typeface="Times New Roman"/>
                <a:cs typeface="Times New Roman"/>
                <a:sym typeface="Times New Roman"/>
              </a:rPr>
              <a:t>Management Information Base –</a:t>
            </a:r>
            <a:r>
              <a:rPr b="0" i="0" lang="en-US" sz="1800" u="none" cap="none" strike="noStrike">
                <a:solidFill>
                  <a:srgbClr val="273239"/>
                </a:solidFill>
                <a:latin typeface="Times New Roman"/>
                <a:ea typeface="Times New Roman"/>
                <a:cs typeface="Times New Roman"/>
                <a:sym typeface="Times New Roman"/>
              </a:rPr>
              <a:t>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MIB consists of information on resources that are to be managed. This information is organized hierarchically. It consists of objects instances which are essentially variables.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2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07" name="Google Shape;1907;p129"/>
          <p:cNvSpPr txBox="1"/>
          <p:nvPr>
            <p:ph idx="4294967295" type="title"/>
          </p:nvPr>
        </p:nvSpPr>
        <p:spPr>
          <a:xfrm>
            <a:off x="678353" y="140913"/>
            <a:ext cx="7239000" cy="538215"/>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2800"/>
              <a:buNone/>
            </a:pPr>
            <a:r>
              <a:rPr b="1" lang="en-US" sz="2800">
                <a:solidFill>
                  <a:srgbClr val="C00000"/>
                </a:solidFill>
                <a:latin typeface="Times New Roman"/>
                <a:ea typeface="Times New Roman"/>
                <a:cs typeface="Times New Roman"/>
                <a:sym typeface="Times New Roman"/>
              </a:rPr>
              <a:t>SNMP</a:t>
            </a:r>
            <a:endParaRPr b="1" sz="2800">
              <a:solidFill>
                <a:srgbClr val="C00000"/>
              </a:solidFill>
              <a:latin typeface="Times New Roman"/>
              <a:ea typeface="Times New Roman"/>
              <a:cs typeface="Times New Roman"/>
              <a:sym typeface="Times New Roman"/>
            </a:endParaRPr>
          </a:p>
        </p:txBody>
      </p:sp>
      <p:cxnSp>
        <p:nvCxnSpPr>
          <p:cNvPr id="1908" name="Google Shape;1908;p1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09" name="Google Shape;1909;p1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10" name="Google Shape;1910;p1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11" name="Google Shape;1911;p1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12" name="Google Shape;1912;p12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913" name="Google Shape;1913;p129"/>
          <p:cNvSpPr/>
          <p:nvPr/>
        </p:nvSpPr>
        <p:spPr>
          <a:xfrm>
            <a:off x="678352" y="885528"/>
            <a:ext cx="7444567" cy="28469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Advantages of SNMP:</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1. It is simple to implement.</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2. Agents are widely implemented.</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3. Agent level overhead is minimal. </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4. It is robust and extensible.</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5. Polling approach is good for LAN based managed object.</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6. It offers the best direct manager agent interface.</a:t>
            </a:r>
            <a:endParaRPr/>
          </a:p>
          <a:p>
            <a:pPr indent="0" lvl="0" marL="0" marR="0" rtl="0" algn="l">
              <a:lnSpc>
                <a:spcPct val="100000"/>
              </a:lnSpc>
              <a:spcBef>
                <a:spcPts val="600"/>
              </a:spcBef>
              <a:spcAft>
                <a:spcPts val="0"/>
              </a:spcAft>
              <a:buNone/>
            </a:pPr>
            <a:r>
              <a:rPr b="0" i="0" lang="en-US" sz="1800" u="none" cap="none" strike="noStrike">
                <a:solidFill>
                  <a:srgbClr val="273239"/>
                </a:solidFill>
                <a:latin typeface="Times New Roman"/>
                <a:ea typeface="Times New Roman"/>
                <a:cs typeface="Times New Roman"/>
                <a:sym typeface="Times New Roman"/>
              </a:rPr>
              <a:t>7. SNMP meet a critical need.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78" name="Google Shape;278;p13"/>
          <p:cNvSpPr txBox="1"/>
          <p:nvPr>
            <p:ph idx="4294967295" type="title"/>
          </p:nvPr>
        </p:nvSpPr>
        <p:spPr>
          <a:xfrm>
            <a:off x="708420" y="86689"/>
            <a:ext cx="7543800" cy="452063"/>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002060"/>
              </a:buClr>
              <a:buSzPts val="3200"/>
              <a:buNone/>
            </a:pPr>
            <a:br>
              <a:rPr lang="en-US" sz="2800"/>
            </a:br>
            <a:r>
              <a:rPr lang="en-US" sz="2800"/>
              <a:t>Uniform Resource Locator (URL)</a:t>
            </a:r>
            <a:endParaRPr sz="2800">
              <a:solidFill>
                <a:schemeClr val="dk2"/>
              </a:solidFill>
              <a:latin typeface="Times New Roman"/>
              <a:ea typeface="Times New Roman"/>
              <a:cs typeface="Times New Roman"/>
              <a:sym typeface="Times New Roman"/>
            </a:endParaRPr>
          </a:p>
        </p:txBody>
      </p:sp>
      <p:sp>
        <p:nvSpPr>
          <p:cNvPr id="279" name="Google Shape;279;p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80" name="Google Shape;280;p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81" name="Google Shape;281;p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82" name="Google Shape;282;p1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283" name="Google Shape;283;p13"/>
          <p:cNvSpPr/>
          <p:nvPr/>
        </p:nvSpPr>
        <p:spPr>
          <a:xfrm>
            <a:off x="697704" y="601385"/>
            <a:ext cx="7799023" cy="387798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Times New Roman"/>
                <a:ea typeface="Times New Roman"/>
                <a:cs typeface="Times New Roman"/>
                <a:sym typeface="Times New Roman"/>
              </a:rPr>
              <a:t>Method:</a:t>
            </a:r>
            <a:r>
              <a:rPr b="0" i="0" lang="en-US" sz="1800" u="none" cap="none" strike="noStrike">
                <a:solidFill>
                  <a:srgbClr val="000000"/>
                </a:solidFill>
                <a:latin typeface="Times New Roman"/>
                <a:ea typeface="Times New Roman"/>
                <a:cs typeface="Times New Roman"/>
                <a:sym typeface="Times New Roman"/>
              </a:rPr>
              <a:t> The method is the protocol used to retrieve the document from a server. For example, HTTP.</a:t>
            </a:r>
            <a:endParaRPr/>
          </a:p>
          <a:p>
            <a:pPr indent="-285750" lvl="0" marL="285750" marR="0" rtl="0" algn="l">
              <a:lnSpc>
                <a:spcPct val="100000"/>
              </a:lnSpc>
              <a:spcBef>
                <a:spcPts val="1200"/>
              </a:spcBef>
              <a:spcAft>
                <a:spcPts val="0"/>
              </a:spcAft>
              <a:buClr>
                <a:srgbClr val="000000"/>
              </a:buClr>
              <a:buSzPts val="1800"/>
              <a:buFont typeface="Arial"/>
              <a:buChar char="•"/>
            </a:pPr>
            <a:r>
              <a:rPr b="1" i="0" lang="en-US" sz="1800" u="none" cap="none" strike="noStrike">
                <a:solidFill>
                  <a:srgbClr val="000000"/>
                </a:solidFill>
                <a:latin typeface="Times New Roman"/>
                <a:ea typeface="Times New Roman"/>
                <a:cs typeface="Times New Roman"/>
                <a:sym typeface="Times New Roman"/>
              </a:rPr>
              <a:t>Host:</a:t>
            </a:r>
            <a:r>
              <a:rPr b="0" i="0" lang="en-US" sz="1800" u="none" cap="none" strike="noStrike">
                <a:solidFill>
                  <a:srgbClr val="000000"/>
                </a:solidFill>
                <a:latin typeface="Times New Roman"/>
                <a:ea typeface="Times New Roman"/>
                <a:cs typeface="Times New Roman"/>
                <a:sym typeface="Times New Roman"/>
              </a:rPr>
              <a:t> The host is the computer where the information is stored, and the computer is given an alias name. Web pages are mainly stored in the computers and the computers are given an alias name that begins with the characters "www". This field is not mandatory.</a:t>
            </a:r>
            <a:endParaRPr/>
          </a:p>
          <a:p>
            <a:pPr indent="-285750" lvl="0" marL="285750" marR="0" rtl="0" algn="l">
              <a:lnSpc>
                <a:spcPct val="100000"/>
              </a:lnSpc>
              <a:spcBef>
                <a:spcPts val="1200"/>
              </a:spcBef>
              <a:spcAft>
                <a:spcPts val="0"/>
              </a:spcAft>
              <a:buClr>
                <a:srgbClr val="000000"/>
              </a:buClr>
              <a:buSzPts val="1800"/>
              <a:buFont typeface="Arial"/>
              <a:buChar char="•"/>
            </a:pPr>
            <a:r>
              <a:rPr b="1" i="0" lang="en-US" sz="1800" u="none" cap="none" strike="noStrike">
                <a:solidFill>
                  <a:srgbClr val="000000"/>
                </a:solidFill>
                <a:latin typeface="Times New Roman"/>
                <a:ea typeface="Times New Roman"/>
                <a:cs typeface="Times New Roman"/>
                <a:sym typeface="Times New Roman"/>
              </a:rPr>
              <a:t>Port:</a:t>
            </a:r>
            <a:r>
              <a:rPr b="0" i="0" lang="en-US" sz="1800" u="none" cap="none" strike="noStrike">
                <a:solidFill>
                  <a:srgbClr val="000000"/>
                </a:solidFill>
                <a:latin typeface="Times New Roman"/>
                <a:ea typeface="Times New Roman"/>
                <a:cs typeface="Times New Roman"/>
                <a:sym typeface="Times New Roman"/>
              </a:rPr>
              <a:t> The URL can also contain the port number of the server, but it's an optional field. If the port number is included, then it must come between the host and path and it should be separated from the host by a colon.</a:t>
            </a:r>
            <a:endParaRPr/>
          </a:p>
          <a:p>
            <a:pPr indent="-285750" lvl="0" marL="285750" marR="0" rtl="0" algn="l">
              <a:lnSpc>
                <a:spcPct val="100000"/>
              </a:lnSpc>
              <a:spcBef>
                <a:spcPts val="1200"/>
              </a:spcBef>
              <a:spcAft>
                <a:spcPts val="0"/>
              </a:spcAft>
              <a:buClr>
                <a:srgbClr val="000000"/>
              </a:buClr>
              <a:buSzPts val="1800"/>
              <a:buFont typeface="Arial"/>
              <a:buChar char="•"/>
            </a:pPr>
            <a:r>
              <a:rPr b="1" i="0" lang="en-US" sz="1800" u="none" cap="none" strike="noStrike">
                <a:solidFill>
                  <a:srgbClr val="000000"/>
                </a:solidFill>
                <a:latin typeface="Times New Roman"/>
                <a:ea typeface="Times New Roman"/>
                <a:cs typeface="Times New Roman"/>
                <a:sym typeface="Times New Roman"/>
              </a:rPr>
              <a:t>Path:</a:t>
            </a:r>
            <a:r>
              <a:rPr b="0" i="0" lang="en-US" sz="1800" u="none" cap="none" strike="noStrike">
                <a:solidFill>
                  <a:srgbClr val="000000"/>
                </a:solidFill>
                <a:latin typeface="Times New Roman"/>
                <a:ea typeface="Times New Roman"/>
                <a:cs typeface="Times New Roman"/>
                <a:sym typeface="Times New Roman"/>
              </a:rPr>
              <a:t> Path is the pathname of the file where the information is stored. The path itself contain slashes that separate the directories from the subdirectories and files.</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30"/>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19" name="Google Shape;1919;p130"/>
          <p:cNvSpPr txBox="1"/>
          <p:nvPr>
            <p:ph idx="4294967295" type="title"/>
          </p:nvPr>
        </p:nvSpPr>
        <p:spPr>
          <a:xfrm>
            <a:off x="678353" y="140913"/>
            <a:ext cx="7239000" cy="538215"/>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2800"/>
              <a:buNone/>
            </a:pPr>
            <a:r>
              <a:rPr b="1" lang="en-US" sz="2800">
                <a:solidFill>
                  <a:srgbClr val="C00000"/>
                </a:solidFill>
                <a:latin typeface="Times New Roman"/>
                <a:ea typeface="Times New Roman"/>
                <a:cs typeface="Times New Roman"/>
                <a:sym typeface="Times New Roman"/>
              </a:rPr>
              <a:t>SNMP</a:t>
            </a:r>
            <a:endParaRPr b="1" sz="2800">
              <a:solidFill>
                <a:srgbClr val="C00000"/>
              </a:solidFill>
              <a:latin typeface="Times New Roman"/>
              <a:ea typeface="Times New Roman"/>
              <a:cs typeface="Times New Roman"/>
              <a:sym typeface="Times New Roman"/>
            </a:endParaRPr>
          </a:p>
        </p:txBody>
      </p:sp>
      <p:cxnSp>
        <p:nvCxnSpPr>
          <p:cNvPr id="1920" name="Google Shape;1920;p13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21" name="Google Shape;1921;p1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22" name="Google Shape;1922;p1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23" name="Google Shape;1923;p1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24" name="Google Shape;1924;p13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925" name="Google Shape;1925;p130"/>
          <p:cNvSpPr/>
          <p:nvPr/>
        </p:nvSpPr>
        <p:spPr>
          <a:xfrm>
            <a:off x="800099" y="872370"/>
            <a:ext cx="7117253" cy="27084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73239"/>
                </a:solidFill>
                <a:latin typeface="Times New Roman"/>
                <a:ea typeface="Times New Roman"/>
                <a:cs typeface="Times New Roman"/>
                <a:sym typeface="Times New Roman"/>
              </a:rPr>
              <a:t>Limitation of SNMP:</a:t>
            </a:r>
            <a:endParaRPr/>
          </a:p>
          <a:p>
            <a:pPr indent="0" lvl="0" marL="0" marR="0" rtl="0" algn="l">
              <a:lnSpc>
                <a:spcPct val="100000"/>
              </a:lnSpc>
              <a:spcBef>
                <a:spcPts val="1200"/>
              </a:spcBef>
              <a:spcAft>
                <a:spcPts val="0"/>
              </a:spcAft>
              <a:buNone/>
            </a:pPr>
            <a:r>
              <a:rPr b="0" i="0" lang="en-US" sz="2000" u="none" cap="none" strike="noStrike">
                <a:solidFill>
                  <a:srgbClr val="273239"/>
                </a:solidFill>
                <a:latin typeface="Times New Roman"/>
                <a:ea typeface="Times New Roman"/>
                <a:cs typeface="Times New Roman"/>
                <a:sym typeface="Times New Roman"/>
              </a:rPr>
              <a:t>1. It is too simple and does not scale well.</a:t>
            </a:r>
            <a:endParaRPr/>
          </a:p>
          <a:p>
            <a:pPr indent="0" lvl="0" marL="0" marR="0" rtl="0" algn="l">
              <a:lnSpc>
                <a:spcPct val="100000"/>
              </a:lnSpc>
              <a:spcBef>
                <a:spcPts val="1200"/>
              </a:spcBef>
              <a:spcAft>
                <a:spcPts val="0"/>
              </a:spcAft>
              <a:buNone/>
            </a:pPr>
            <a:r>
              <a:rPr b="0" i="0" lang="en-US" sz="2000" u="none" cap="none" strike="noStrike">
                <a:solidFill>
                  <a:srgbClr val="273239"/>
                </a:solidFill>
                <a:latin typeface="Times New Roman"/>
                <a:ea typeface="Times New Roman"/>
                <a:cs typeface="Times New Roman"/>
                <a:sym typeface="Times New Roman"/>
              </a:rPr>
              <a:t>2. There is no object orietned data view.</a:t>
            </a:r>
            <a:endParaRPr/>
          </a:p>
          <a:p>
            <a:pPr indent="0" lvl="0" marL="0" marR="0" rtl="0" algn="l">
              <a:lnSpc>
                <a:spcPct val="100000"/>
              </a:lnSpc>
              <a:spcBef>
                <a:spcPts val="1200"/>
              </a:spcBef>
              <a:spcAft>
                <a:spcPts val="0"/>
              </a:spcAft>
              <a:buNone/>
            </a:pPr>
            <a:r>
              <a:rPr b="0" i="0" lang="en-US" sz="2000" u="none" cap="none" strike="noStrike">
                <a:solidFill>
                  <a:srgbClr val="273239"/>
                </a:solidFill>
                <a:latin typeface="Times New Roman"/>
                <a:ea typeface="Times New Roman"/>
                <a:cs typeface="Times New Roman"/>
                <a:sym typeface="Times New Roman"/>
              </a:rPr>
              <a:t>3. It has no standard control definition. </a:t>
            </a:r>
            <a:endParaRPr/>
          </a:p>
          <a:p>
            <a:pPr indent="0" lvl="0" marL="0" marR="0" rtl="0" algn="l">
              <a:lnSpc>
                <a:spcPct val="100000"/>
              </a:lnSpc>
              <a:spcBef>
                <a:spcPts val="1200"/>
              </a:spcBef>
              <a:spcAft>
                <a:spcPts val="0"/>
              </a:spcAft>
              <a:buNone/>
            </a:pPr>
            <a:r>
              <a:rPr b="0" i="0" lang="en-US" sz="2000" u="none" cap="none" strike="noStrike">
                <a:solidFill>
                  <a:srgbClr val="273239"/>
                </a:solidFill>
                <a:latin typeface="Times New Roman"/>
                <a:ea typeface="Times New Roman"/>
                <a:cs typeface="Times New Roman"/>
                <a:sym typeface="Times New Roman"/>
              </a:rPr>
              <a:t>4. It has many implementation specific (private MIB) extensions. </a:t>
            </a:r>
            <a:endParaRPr/>
          </a:p>
          <a:p>
            <a:pPr indent="0" lvl="0" marL="0" marR="0" rtl="0" algn="l">
              <a:lnSpc>
                <a:spcPct val="100000"/>
              </a:lnSpc>
              <a:spcBef>
                <a:spcPts val="1200"/>
              </a:spcBef>
              <a:spcAft>
                <a:spcPts val="0"/>
              </a:spcAft>
              <a:buNone/>
            </a:pPr>
            <a:r>
              <a:rPr b="0" i="0" lang="en-US" sz="2000" u="none" cap="none" strike="noStrike">
                <a:solidFill>
                  <a:srgbClr val="273239"/>
                </a:solidFill>
                <a:latin typeface="Times New Roman"/>
                <a:ea typeface="Times New Roman"/>
                <a:cs typeface="Times New Roman"/>
                <a:sym typeface="Times New Roman"/>
              </a:rPr>
              <a:t>5. It has high communication overhead due to polling</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3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31" name="Google Shape;1931;p131"/>
          <p:cNvSpPr txBox="1"/>
          <p:nvPr>
            <p:ph idx="4294967295" type="title"/>
          </p:nvPr>
        </p:nvSpPr>
        <p:spPr>
          <a:xfrm>
            <a:off x="0" y="206375"/>
            <a:ext cx="8229600" cy="475448"/>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Port numbers for SNMP</a:t>
            </a:r>
            <a:endParaRPr>
              <a:latin typeface="Times New Roman"/>
              <a:ea typeface="Times New Roman"/>
              <a:cs typeface="Times New Roman"/>
              <a:sym typeface="Times New Roman"/>
            </a:endParaRPr>
          </a:p>
        </p:txBody>
      </p:sp>
      <p:pic>
        <p:nvPicPr>
          <p:cNvPr id="1932" name="Google Shape;1932;p131"/>
          <p:cNvPicPr preferRelativeResize="0"/>
          <p:nvPr>
            <p:ph idx="4294967295" type="body"/>
          </p:nvPr>
        </p:nvPicPr>
        <p:blipFill rotWithShape="1">
          <a:blip r:embed="rId3">
            <a:alphaModFix/>
          </a:blip>
          <a:srcRect b="0" l="0" r="0" t="0"/>
          <a:stretch/>
        </p:blipFill>
        <p:spPr>
          <a:xfrm>
            <a:off x="1842894" y="840577"/>
            <a:ext cx="4330700" cy="3698875"/>
          </a:xfrm>
          <a:prstGeom prst="rect">
            <a:avLst/>
          </a:prstGeom>
          <a:noFill/>
          <a:ln>
            <a:noFill/>
          </a:ln>
        </p:spPr>
      </p:pic>
      <p:cxnSp>
        <p:nvCxnSpPr>
          <p:cNvPr id="1933" name="Google Shape;1933;p1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34" name="Google Shape;1934;p1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35" name="Google Shape;1935;p1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36" name="Google Shape;1936;p1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37" name="Google Shape;1937;p13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938" name="Google Shape;1938;p131"/>
          <p:cNvSpPr/>
          <p:nvPr/>
        </p:nvSpPr>
        <p:spPr>
          <a:xfrm>
            <a:off x="6270253" y="2454712"/>
            <a:ext cx="28556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Port </a:t>
            </a:r>
            <a:r>
              <a:rPr b="1" i="0" lang="en-US" sz="1400" u="none" cap="none" strike="noStrike">
                <a:solidFill>
                  <a:srgbClr val="000000"/>
                </a:solidFill>
                <a:latin typeface="Arial"/>
                <a:ea typeface="Arial"/>
                <a:cs typeface="Arial"/>
                <a:sym typeface="Arial"/>
              </a:rPr>
              <a:t>58000</a:t>
            </a:r>
            <a:r>
              <a:rPr b="0" i="0" lang="en-US" sz="1400" u="none" cap="none" strike="noStrike">
                <a:solidFill>
                  <a:srgbClr val="000000"/>
                </a:solidFill>
                <a:latin typeface="Arial"/>
                <a:ea typeface="Arial"/>
                <a:cs typeface="Arial"/>
                <a:sym typeface="Arial"/>
              </a:rPr>
              <a:t> uses the Transmission Control Protocol. </a:t>
            </a:r>
            <a:endParaRPr b="0" i="0" sz="1050" u="none" cap="none" strike="noStrike">
              <a:solidFill>
                <a:srgbClr val="000000"/>
              </a:solidFill>
              <a:latin typeface="Arial"/>
              <a:ea typeface="Arial"/>
              <a:cs typeface="Arial"/>
              <a:sym typeface="Arial"/>
            </a:endParaRPr>
          </a:p>
        </p:txBody>
      </p:sp>
      <p:sp>
        <p:nvSpPr>
          <p:cNvPr id="1939" name="Google Shape;1939;p131"/>
          <p:cNvSpPr/>
          <p:nvPr/>
        </p:nvSpPr>
        <p:spPr>
          <a:xfrm>
            <a:off x="6173594" y="3747280"/>
            <a:ext cx="27729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TCP port </a:t>
            </a:r>
            <a:r>
              <a:rPr b="1" i="0" lang="en-US" sz="1400" u="none" cap="none" strike="noStrike">
                <a:solidFill>
                  <a:srgbClr val="000000"/>
                </a:solidFill>
                <a:latin typeface="Arial"/>
                <a:ea typeface="Arial"/>
                <a:cs typeface="Arial"/>
                <a:sym typeface="Arial"/>
              </a:rPr>
              <a:t>61150</a:t>
            </a:r>
            <a:r>
              <a:rPr b="0" i="0" lang="en-US" sz="1400" u="none" cap="none" strike="noStrike">
                <a:solidFill>
                  <a:srgbClr val="000000"/>
                </a:solidFill>
                <a:latin typeface="Arial"/>
                <a:ea typeface="Arial"/>
                <a:cs typeface="Arial"/>
                <a:sym typeface="Arial"/>
              </a:rPr>
              <a:t> uses the Transmission Control Protocol. </a:t>
            </a:r>
            <a:endParaRPr b="0" i="0" sz="1400" u="none" cap="none" strike="noStrike">
              <a:solidFill>
                <a:srgbClr val="000000"/>
              </a:solidFill>
              <a:latin typeface="Arial"/>
              <a:ea typeface="Arial"/>
              <a:cs typeface="Arial"/>
              <a:sym typeface="Arial"/>
            </a:endParaRPr>
          </a:p>
        </p:txBody>
      </p:sp>
      <p:sp>
        <p:nvSpPr>
          <p:cNvPr id="1940" name="Google Shape;1940;p131"/>
          <p:cNvSpPr/>
          <p:nvPr/>
        </p:nvSpPr>
        <p:spPr>
          <a:xfrm>
            <a:off x="4842823" y="4379303"/>
            <a:ext cx="43011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https://www.adminsub.net/tcp-udp-port-finder/61150</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sp>
        <p:nvSpPr>
          <p:cNvPr id="1948" name="Google Shape;1948;p132"/>
          <p:cNvSpPr txBox="1"/>
          <p:nvPr>
            <p:ph idx="4294967295" type="title"/>
          </p:nvPr>
        </p:nvSpPr>
        <p:spPr>
          <a:xfrm>
            <a:off x="1600200" y="214313"/>
            <a:ext cx="7543800" cy="430287"/>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2900"/>
              <a:buFont typeface="Calibri"/>
              <a:buNone/>
            </a:pPr>
            <a:r>
              <a:rPr b="1" i="0" lang="en-US" sz="2900" u="none" cap="none" strike="noStrike">
                <a:solidFill>
                  <a:srgbClr val="002060"/>
                </a:solidFill>
                <a:latin typeface="Times New Roman"/>
                <a:ea typeface="Times New Roman"/>
                <a:cs typeface="Times New Roman"/>
                <a:sym typeface="Times New Roman"/>
              </a:rPr>
              <a:t>References</a:t>
            </a:r>
            <a:endParaRPr b="1" i="0" sz="2900" u="none" cap="none" strike="noStrike">
              <a:solidFill>
                <a:srgbClr val="002060"/>
              </a:solidFill>
              <a:latin typeface="Times New Roman"/>
              <a:ea typeface="Times New Roman"/>
              <a:cs typeface="Times New Roman"/>
              <a:sym typeface="Times New Roman"/>
            </a:endParaRPr>
          </a:p>
        </p:txBody>
      </p:sp>
      <p:sp>
        <p:nvSpPr>
          <p:cNvPr id="1949" name="Google Shape;1949;p132"/>
          <p:cNvSpPr txBox="1"/>
          <p:nvPr/>
        </p:nvSpPr>
        <p:spPr>
          <a:xfrm>
            <a:off x="756683" y="791232"/>
            <a:ext cx="8231453" cy="35829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Text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Behrouz A. Forouzan, ‘Data Communications and Networking’, 5th Edition, McGraw-Hill Publishing Company, ISBN 978-0-07-337622-6</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Tanenbaum A. S., ‘Computer Networks’, Pearson Education , 5th Edition, ISBN-978-0-13-212695-3</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Reference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James F. Kurose and Keith W Ross ‘Computer Networking, A Top-Down Approach’, 5th Edition, Pearson Education, ISBN- 978-81-317-9054-0</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 Richard Stevens, Unix Network Programming, The Sockets Networking API, Vol 1, 3rd Edition, PHI Learning Pvt. Ltd.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Supplementary Reading:</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William Stallings, ‘Data and Computer Communications’, 6th Edition, Prentice Hall of India Pvt.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Resources: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https://nptel.ac.in/courses/106/105/106105080/</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https://nptel.ac.in/courses/106/106/106106091/</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links: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https://nptel.ac.in/courses/106/105/106105081/</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https://nptel.ac.in/courses/106/105/106105183/</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https://ocw.mit.edu/courses/electrical-engineering-and-computer-science/6-829-computer-networks-fall-2002/index.htm</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MOOCs: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https://www.coursera.org/learn/computer-networking</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https://www.edx.org/course/introduction-to-networking?index=product&amp;queryID=0befdc538866babf2facfdc2dce06204&amp;position=1</a:t>
            </a:r>
            <a:endParaRPr b="0" i="0" sz="1200" u="none" cap="none" strike="noStrike">
              <a:solidFill>
                <a:srgbClr val="CC04A1"/>
              </a:solidFill>
              <a:latin typeface="Times New Roman"/>
              <a:ea typeface="Times New Roman"/>
              <a:cs typeface="Times New Roman"/>
              <a:sym typeface="Times New Roman"/>
            </a:endParaRPr>
          </a:p>
        </p:txBody>
      </p:sp>
      <p:cxnSp>
        <p:nvCxnSpPr>
          <p:cNvPr id="1950" name="Google Shape;1950;p132"/>
          <p:cNvCxnSpPr/>
          <p:nvPr/>
        </p:nvCxnSpPr>
        <p:spPr>
          <a:xfrm>
            <a:off x="994019" y="893516"/>
            <a:ext cx="7667777" cy="0"/>
          </a:xfrm>
          <a:prstGeom prst="straightConnector1">
            <a:avLst/>
          </a:prstGeom>
          <a:noFill/>
          <a:ln cap="flat" cmpd="sng" w="12700">
            <a:solidFill>
              <a:schemeClr val="accent1"/>
            </a:solidFill>
            <a:prstDash val="solid"/>
            <a:round/>
            <a:headEnd len="sm" w="sm" type="none"/>
            <a:tailEnd len="sm" w="sm" type="none"/>
          </a:ln>
        </p:spPr>
      </p:cxnSp>
      <p:cxnSp>
        <p:nvCxnSpPr>
          <p:cNvPr id="1951" name="Google Shape;1951;p13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52" name="Google Shape;1952;p1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53" name="Google Shape;1953;p1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54" name="Google Shape;1954;p1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55" name="Google Shape;1955;p132"/>
          <p:cNvPicPr preferRelativeResize="0"/>
          <p:nvPr/>
        </p:nvPicPr>
        <p:blipFill rotWithShape="1">
          <a:blip r:embed="rId10">
            <a:alphaModFix/>
          </a:blip>
          <a:srcRect b="0" l="0" r="0" t="0"/>
          <a:stretch/>
        </p:blipFill>
        <p:spPr>
          <a:xfrm>
            <a:off x="41822" y="47021"/>
            <a:ext cx="538608" cy="59757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pic>
        <p:nvPicPr>
          <p:cNvPr id="1963" name="Google Shape;1963;p133"/>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1964" name="Google Shape;1964;p133"/>
          <p:cNvSpPr/>
          <p:nvPr/>
        </p:nvSpPr>
        <p:spPr>
          <a:xfrm>
            <a:off x="994025" y="1079050"/>
            <a:ext cx="6978000" cy="1342800"/>
          </a:xfrm>
          <a:prstGeom prst="ellipseRibbon2">
            <a:avLst>
              <a:gd fmla="val 25000" name="adj1"/>
              <a:gd fmla="val 50000" name="adj2"/>
              <a:gd fmla="val 12500" name="adj3"/>
            </a:avLst>
          </a:prstGeom>
          <a:solidFill>
            <a:schemeClr val="lt2"/>
          </a:solidFill>
          <a:ln cap="flat" cmpd="sng" w="9525">
            <a:solidFill>
              <a:schemeClr val="dk2"/>
            </a:solidFill>
            <a:prstDash val="solid"/>
            <a:round/>
            <a:headEnd len="sm" w="sm" type="none"/>
            <a:tailEnd len="sm" w="sm" type="none"/>
          </a:ln>
          <a:effectLst>
            <a:outerShdw blurRad="442913" rotWithShape="0" algn="bl" dist="95250">
              <a:srgbClr val="000000">
                <a:alpha val="3882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3700" u="none" cap="none" strike="noStrike">
                <a:solidFill>
                  <a:srgbClr val="000000"/>
                </a:solidFill>
                <a:latin typeface="Times New Roman"/>
                <a:ea typeface="Times New Roman"/>
                <a:cs typeface="Times New Roman"/>
                <a:sym typeface="Times New Roman"/>
              </a:rPr>
              <a:t>Thank You</a:t>
            </a:r>
            <a:endParaRPr b="1" i="0" sz="3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1" name="Google Shape;291;p14"/>
          <p:cNvSpPr txBox="1"/>
          <p:nvPr>
            <p:ph idx="4294967295" type="title"/>
          </p:nvPr>
        </p:nvSpPr>
        <p:spPr>
          <a:xfrm>
            <a:off x="810221" y="112726"/>
            <a:ext cx="8134350" cy="482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2800">
                <a:solidFill>
                  <a:schemeClr val="dk2"/>
                </a:solidFill>
                <a:latin typeface="Times New Roman"/>
                <a:ea typeface="Times New Roman"/>
                <a:cs typeface="Times New Roman"/>
                <a:sym typeface="Times New Roman"/>
              </a:rPr>
              <a:t>Built-in HTTP </a:t>
            </a:r>
            <a:r>
              <a:rPr b="1" lang="en-US" sz="2800">
                <a:solidFill>
                  <a:srgbClr val="C00000"/>
                </a:solidFill>
                <a:latin typeface="Times New Roman"/>
                <a:ea typeface="Times New Roman"/>
                <a:cs typeface="Times New Roman"/>
                <a:sym typeface="Times New Roman"/>
              </a:rPr>
              <a:t>Request Methods/Commands</a:t>
            </a:r>
            <a:endParaRPr b="1" sz="2800">
              <a:solidFill>
                <a:srgbClr val="C00000"/>
              </a:solidFill>
              <a:latin typeface="Times New Roman"/>
              <a:ea typeface="Times New Roman"/>
              <a:cs typeface="Times New Roman"/>
              <a:sym typeface="Times New Roman"/>
            </a:endParaRPr>
          </a:p>
        </p:txBody>
      </p:sp>
      <p:sp>
        <p:nvSpPr>
          <p:cNvPr id="292" name="Google Shape;292;p14"/>
          <p:cNvSpPr txBox="1"/>
          <p:nvPr/>
        </p:nvSpPr>
        <p:spPr>
          <a:xfrm>
            <a:off x="196375" y="4290188"/>
            <a:ext cx="782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Figure : Built-in HTTP request methods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293" name="Google Shape;293;p14"/>
          <p:cNvPicPr preferRelativeResize="0"/>
          <p:nvPr/>
        </p:nvPicPr>
        <p:blipFill rotWithShape="1">
          <a:blip r:embed="rId3">
            <a:alphaModFix/>
          </a:blip>
          <a:srcRect b="0" l="0" r="0" t="0"/>
          <a:stretch/>
        </p:blipFill>
        <p:spPr>
          <a:xfrm>
            <a:off x="1978637" y="847986"/>
            <a:ext cx="4850180" cy="3442202"/>
          </a:xfrm>
          <a:prstGeom prst="rect">
            <a:avLst/>
          </a:prstGeom>
          <a:noFill/>
          <a:ln>
            <a:noFill/>
          </a:ln>
        </p:spPr>
      </p:pic>
      <p:cxnSp>
        <p:nvCxnSpPr>
          <p:cNvPr id="294" name="Google Shape;294;p1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95" name="Google Shape;295;p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96" name="Google Shape;296;p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97" name="Google Shape;297;p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98" name="Google Shape;298;p1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06" name="Google Shape;306;p15"/>
          <p:cNvSpPr txBox="1"/>
          <p:nvPr>
            <p:ph idx="4294967295" type="title"/>
          </p:nvPr>
        </p:nvSpPr>
        <p:spPr>
          <a:xfrm>
            <a:off x="645264" y="89258"/>
            <a:ext cx="7677150" cy="4683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rPr b="1" lang="en-US" sz="2800">
                <a:solidFill>
                  <a:schemeClr val="dk2"/>
                </a:solidFill>
                <a:latin typeface="Times New Roman"/>
                <a:ea typeface="Times New Roman"/>
                <a:cs typeface="Times New Roman"/>
                <a:sym typeface="Times New Roman"/>
              </a:rPr>
              <a:t>Built-in HTTP request methods</a:t>
            </a:r>
            <a:endParaRPr b="1" sz="2800">
              <a:solidFill>
                <a:schemeClr val="dk2"/>
              </a:solidFill>
              <a:latin typeface="Times New Roman"/>
              <a:ea typeface="Times New Roman"/>
              <a:cs typeface="Times New Roman"/>
              <a:sym typeface="Times New Roman"/>
            </a:endParaRPr>
          </a:p>
        </p:txBody>
      </p:sp>
      <p:pic>
        <p:nvPicPr>
          <p:cNvPr id="307" name="Google Shape;307;p15"/>
          <p:cNvPicPr preferRelativeResize="0"/>
          <p:nvPr/>
        </p:nvPicPr>
        <p:blipFill rotWithShape="1">
          <a:blip r:embed="rId3">
            <a:alphaModFix/>
          </a:blip>
          <a:srcRect b="0" l="0" r="0" t="0"/>
          <a:stretch/>
        </p:blipFill>
        <p:spPr>
          <a:xfrm>
            <a:off x="41822" y="47020"/>
            <a:ext cx="549324" cy="687418"/>
          </a:xfrm>
          <a:prstGeom prst="rect">
            <a:avLst/>
          </a:prstGeom>
          <a:noFill/>
          <a:ln>
            <a:noFill/>
          </a:ln>
        </p:spPr>
      </p:pic>
      <p:sp>
        <p:nvSpPr>
          <p:cNvPr id="308" name="Google Shape;308;p15"/>
          <p:cNvSpPr txBox="1"/>
          <p:nvPr/>
        </p:nvSpPr>
        <p:spPr>
          <a:xfrm>
            <a:off x="767875" y="4290188"/>
            <a:ext cx="782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Built-in HTTP request methods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09" name="Google Shape;309;p15"/>
          <p:cNvSpPr/>
          <p:nvPr/>
        </p:nvSpPr>
        <p:spPr>
          <a:xfrm>
            <a:off x="648711" y="849013"/>
            <a:ext cx="8276135" cy="830997"/>
          </a:xfrm>
          <a:prstGeom prst="rect">
            <a:avLst/>
          </a:prstGeom>
          <a:solidFill>
            <a:srgbClr val="DEEA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52525"/>
                </a:solidFill>
                <a:latin typeface="Times New Roman"/>
                <a:ea typeface="Times New Roman"/>
                <a:cs typeface="Times New Roman"/>
                <a:sym typeface="Times New Roman"/>
              </a:rPr>
              <a:t>GET:</a:t>
            </a:r>
            <a:r>
              <a:rPr b="0" i="0" lang="en-US" sz="1600" u="none" cap="none" strike="noStrike">
                <a:solidFill>
                  <a:srgbClr val="252525"/>
                </a:solidFill>
                <a:latin typeface="Times New Roman"/>
                <a:ea typeface="Times New Roman"/>
                <a:cs typeface="Times New Roman"/>
                <a:sym typeface="Times New Roman"/>
              </a:rPr>
              <a:t> The HTTP GET method is used to </a:t>
            </a:r>
            <a:r>
              <a:rPr b="0" i="1" lang="en-US" sz="1600" u="none" cap="none" strike="noStrike">
                <a:solidFill>
                  <a:srgbClr val="252525"/>
                </a:solidFill>
                <a:latin typeface="Times New Roman"/>
                <a:ea typeface="Times New Roman"/>
                <a:cs typeface="Times New Roman"/>
                <a:sym typeface="Times New Roman"/>
              </a:rPr>
              <a:t>read</a:t>
            </a:r>
            <a:r>
              <a:rPr b="0" i="0" lang="en-US" sz="1600" u="none" cap="none" strike="noStrike">
                <a:solidFill>
                  <a:srgbClr val="252525"/>
                </a:solidFill>
                <a:latin typeface="Times New Roman"/>
                <a:ea typeface="Times New Roman"/>
                <a:cs typeface="Times New Roman"/>
                <a:sym typeface="Times New Roman"/>
              </a:rPr>
              <a:t> (or retrieve) a representation of a resource. </a:t>
            </a:r>
            <a:r>
              <a:rPr b="0" i="0" lang="en-US" sz="1600" u="none" cap="none" strike="noStrike">
                <a:solidFill>
                  <a:srgbClr val="000000"/>
                </a:solidFill>
                <a:latin typeface="Times New Roman"/>
                <a:ea typeface="Times New Roman"/>
                <a:cs typeface="Times New Roman"/>
                <a:sym typeface="Times New Roman"/>
              </a:rPr>
              <a:t> GET returns a representation in JSON and an HTTP response status code of 200 (OK). In an error case, it most often returns a 404 (NOT FOUND) or 400 (BAD REQUEST).</a:t>
            </a:r>
            <a:endParaRPr/>
          </a:p>
        </p:txBody>
      </p:sp>
      <p:sp>
        <p:nvSpPr>
          <p:cNvPr id="310" name="Google Shape;310;p15"/>
          <p:cNvSpPr/>
          <p:nvPr/>
        </p:nvSpPr>
        <p:spPr>
          <a:xfrm>
            <a:off x="614260" y="2636172"/>
            <a:ext cx="8345036" cy="584775"/>
          </a:xfrm>
          <a:prstGeom prst="rect">
            <a:avLst/>
          </a:prstGeom>
          <a:solidFill>
            <a:srgbClr val="DEEA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52525"/>
                </a:solidFill>
                <a:latin typeface="Times New Roman"/>
                <a:ea typeface="Times New Roman"/>
                <a:cs typeface="Times New Roman"/>
                <a:sym typeface="Times New Roman"/>
              </a:rPr>
              <a:t>POST:</a:t>
            </a:r>
            <a:r>
              <a:rPr b="0" i="0" lang="en-US" sz="1600" u="none" cap="none" strike="noStrike">
                <a:solidFill>
                  <a:srgbClr val="252525"/>
                </a:solidFill>
                <a:latin typeface="Times New Roman"/>
                <a:ea typeface="Times New Roman"/>
                <a:cs typeface="Times New Roman"/>
                <a:sym typeface="Times New Roman"/>
              </a:rPr>
              <a:t> The POST method is most often utilized to </a:t>
            </a:r>
            <a:r>
              <a:rPr b="0" i="1" lang="en-US" sz="1600" u="none" cap="none" strike="noStrike">
                <a:solidFill>
                  <a:srgbClr val="252525"/>
                </a:solidFill>
                <a:latin typeface="Times New Roman"/>
                <a:ea typeface="Times New Roman"/>
                <a:cs typeface="Times New Roman"/>
                <a:sym typeface="Times New Roman"/>
              </a:rPr>
              <a:t>create</a:t>
            </a:r>
            <a:r>
              <a:rPr b="0" i="0" lang="en-US" sz="1600" u="none" cap="none" strike="noStrike">
                <a:solidFill>
                  <a:srgbClr val="252525"/>
                </a:solidFill>
                <a:latin typeface="Times New Roman"/>
                <a:ea typeface="Times New Roman"/>
                <a:cs typeface="Times New Roman"/>
                <a:sym typeface="Times New Roman"/>
              </a:rPr>
              <a:t> new resources. In particular, it is used to create subordinate resources. That is subordinate to some other (e.g. parent) resource.</a:t>
            </a:r>
            <a:endParaRPr b="0" i="0" sz="1600" u="none" cap="none" strike="noStrike">
              <a:solidFill>
                <a:srgbClr val="000000"/>
              </a:solidFill>
              <a:latin typeface="Times New Roman"/>
              <a:ea typeface="Times New Roman"/>
              <a:cs typeface="Times New Roman"/>
              <a:sym typeface="Times New Roman"/>
            </a:endParaRPr>
          </a:p>
        </p:txBody>
      </p:sp>
      <p:sp>
        <p:nvSpPr>
          <p:cNvPr id="311" name="Google Shape;311;p15"/>
          <p:cNvSpPr/>
          <p:nvPr/>
        </p:nvSpPr>
        <p:spPr>
          <a:xfrm>
            <a:off x="557314" y="3576889"/>
            <a:ext cx="8298803" cy="584775"/>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52525"/>
                </a:solidFill>
                <a:latin typeface="Times New Roman"/>
                <a:ea typeface="Times New Roman"/>
                <a:cs typeface="Times New Roman"/>
                <a:sym typeface="Times New Roman"/>
              </a:rPr>
              <a:t>PATCH:</a:t>
            </a:r>
            <a:r>
              <a:rPr b="0" i="0" lang="en-US" sz="1600" u="none" cap="none" strike="noStrike">
                <a:solidFill>
                  <a:srgbClr val="252525"/>
                </a:solidFill>
                <a:latin typeface="Times New Roman"/>
                <a:ea typeface="Times New Roman"/>
                <a:cs typeface="Times New Roman"/>
                <a:sym typeface="Times New Roman"/>
              </a:rPr>
              <a:t> PATCH  is used to </a:t>
            </a:r>
            <a:r>
              <a:rPr b="0" i="1" lang="en-US" sz="1600" u="none" cap="none" strike="noStrike">
                <a:solidFill>
                  <a:srgbClr val="252525"/>
                </a:solidFill>
                <a:latin typeface="Times New Roman"/>
                <a:ea typeface="Times New Roman"/>
                <a:cs typeface="Times New Roman"/>
                <a:sym typeface="Times New Roman"/>
              </a:rPr>
              <a:t>modify</a:t>
            </a:r>
            <a:r>
              <a:rPr b="0" i="0" lang="en-US" sz="1600" u="none" cap="none" strike="noStrike">
                <a:solidFill>
                  <a:srgbClr val="252525"/>
                </a:solidFill>
                <a:latin typeface="Times New Roman"/>
                <a:ea typeface="Times New Roman"/>
                <a:cs typeface="Times New Roman"/>
                <a:sym typeface="Times New Roman"/>
              </a:rPr>
              <a:t> resources. The PATCH request only needs to contain the changes to the resource, not the complete resource.</a:t>
            </a:r>
            <a:endParaRPr b="0" i="0" sz="1600" u="none" cap="none" strike="noStrike">
              <a:solidFill>
                <a:srgbClr val="000000"/>
              </a:solidFill>
              <a:latin typeface="Times New Roman"/>
              <a:ea typeface="Times New Roman"/>
              <a:cs typeface="Times New Roman"/>
              <a:sym typeface="Times New Roman"/>
            </a:endParaRPr>
          </a:p>
        </p:txBody>
      </p:sp>
      <p:sp>
        <p:nvSpPr>
          <p:cNvPr id="312" name="Google Shape;312;p15"/>
          <p:cNvSpPr/>
          <p:nvPr/>
        </p:nvSpPr>
        <p:spPr>
          <a:xfrm>
            <a:off x="645264" y="1927815"/>
            <a:ext cx="8305698" cy="338554"/>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HEAD</a:t>
            </a:r>
            <a:r>
              <a:rPr b="0" i="0" lang="en-US" sz="1600" u="none" cap="none" strike="noStrike">
                <a:solidFill>
                  <a:srgbClr val="000000"/>
                </a:solidFill>
                <a:latin typeface="Times New Roman"/>
                <a:ea typeface="Times New Roman"/>
                <a:cs typeface="Times New Roman"/>
                <a:sym typeface="Times New Roman"/>
              </a:rPr>
              <a:t>: HEAD </a:t>
            </a:r>
            <a:r>
              <a:rPr b="1" i="0" lang="en-US" sz="1600" u="none" cap="none" strike="noStrike">
                <a:solidFill>
                  <a:srgbClr val="000000"/>
                </a:solidFill>
                <a:latin typeface="Times New Roman"/>
                <a:ea typeface="Times New Roman"/>
                <a:cs typeface="Times New Roman"/>
                <a:sym typeface="Times New Roman"/>
              </a:rPr>
              <a:t>is </a:t>
            </a:r>
            <a:r>
              <a:rPr b="0" i="0" lang="en-US" sz="1600" u="none" cap="none" strike="noStrike">
                <a:solidFill>
                  <a:srgbClr val="000000"/>
                </a:solidFill>
                <a:latin typeface="Times New Roman"/>
                <a:ea typeface="Times New Roman"/>
                <a:cs typeface="Times New Roman"/>
                <a:sym typeface="Times New Roman"/>
              </a:rPr>
              <a:t>Same as GET, but transfers the status line and header section only.</a:t>
            </a:r>
            <a:endParaRPr/>
          </a:p>
        </p:txBody>
      </p:sp>
      <p:cxnSp>
        <p:nvCxnSpPr>
          <p:cNvPr id="313" name="Google Shape;313;p1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4" name="Google Shape;314;p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315" name="Google Shape;315;p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16" name="Google Shape;316;p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6"/>
          <p:cNvSpPr txBox="1"/>
          <p:nvPr>
            <p:ph type="title"/>
          </p:nvPr>
        </p:nvSpPr>
        <p:spPr>
          <a:xfrm>
            <a:off x="841525" y="106959"/>
            <a:ext cx="7677900" cy="4698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Built-in HTTP request methods</a:t>
            </a:r>
            <a:endParaRPr b="1" sz="3200">
              <a:solidFill>
                <a:schemeClr val="dk2"/>
              </a:solidFill>
              <a:latin typeface="Times New Roman"/>
              <a:ea typeface="Times New Roman"/>
              <a:cs typeface="Times New Roman"/>
              <a:sym typeface="Times New Roman"/>
            </a:endParaRPr>
          </a:p>
        </p:txBody>
      </p:sp>
      <p:sp>
        <p:nvSpPr>
          <p:cNvPr id="324" name="Google Shape;324;p16"/>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325" name="Google Shape;325;p16"/>
          <p:cNvPicPr preferRelativeResize="0"/>
          <p:nvPr/>
        </p:nvPicPr>
        <p:blipFill rotWithShape="1">
          <a:blip r:embed="rId3">
            <a:alphaModFix/>
          </a:blip>
          <a:srcRect b="0" l="0" r="0" t="0"/>
          <a:stretch/>
        </p:blipFill>
        <p:spPr>
          <a:xfrm>
            <a:off x="41821" y="47020"/>
            <a:ext cx="529679" cy="607446"/>
          </a:xfrm>
          <a:prstGeom prst="rect">
            <a:avLst/>
          </a:prstGeom>
          <a:noFill/>
          <a:ln>
            <a:noFill/>
          </a:ln>
        </p:spPr>
      </p:pic>
      <p:sp>
        <p:nvSpPr>
          <p:cNvPr id="326" name="Google Shape;326;p16"/>
          <p:cNvSpPr txBox="1"/>
          <p:nvPr/>
        </p:nvSpPr>
        <p:spPr>
          <a:xfrm>
            <a:off x="767875" y="4290188"/>
            <a:ext cx="782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Figure : Built-in HTTP request methods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a:off x="580429" y="1619530"/>
            <a:ext cx="7837844" cy="738664"/>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52525"/>
                </a:solidFill>
                <a:latin typeface="Open Sans"/>
                <a:ea typeface="Open Sans"/>
                <a:cs typeface="Open Sans"/>
                <a:sym typeface="Open Sans"/>
              </a:rPr>
              <a:t>DELETE</a:t>
            </a:r>
            <a:r>
              <a:rPr b="0" i="0" lang="en-US" sz="1400" u="none" cap="none" strike="noStrike">
                <a:solidFill>
                  <a:srgbClr val="252525"/>
                </a:solidFill>
                <a:latin typeface="Open Sans"/>
                <a:ea typeface="Open Sans"/>
                <a:cs typeface="Open Sans"/>
                <a:sym typeface="Open Sans"/>
              </a:rPr>
              <a:t>: DELETE is quite easy to understand. It is used to </a:t>
            </a:r>
            <a:r>
              <a:rPr b="0" i="1" lang="en-US" sz="1400" u="none" cap="none" strike="noStrike">
                <a:solidFill>
                  <a:srgbClr val="252525"/>
                </a:solidFill>
                <a:latin typeface="Open Sans"/>
                <a:ea typeface="Open Sans"/>
                <a:cs typeface="Open Sans"/>
                <a:sym typeface="Open Sans"/>
              </a:rPr>
              <a:t>delete</a:t>
            </a:r>
            <a:r>
              <a:rPr b="0" i="0" lang="en-US" sz="1400" u="none" cap="none" strike="noStrike">
                <a:solidFill>
                  <a:srgbClr val="252525"/>
                </a:solidFill>
                <a:latin typeface="Open Sans"/>
                <a:ea typeface="Open Sans"/>
                <a:cs typeface="Open Sans"/>
                <a:sym typeface="Open Sans"/>
              </a:rPr>
              <a:t> a resource identified by filters or ID. </a:t>
            </a:r>
            <a:r>
              <a:rPr b="0" i="0" lang="en-US" sz="1400" u="none" cap="none" strike="noStrike">
                <a:solidFill>
                  <a:srgbClr val="000000"/>
                </a:solidFill>
                <a:latin typeface="Arial"/>
                <a:ea typeface="Arial"/>
                <a:cs typeface="Arial"/>
                <a:sym typeface="Arial"/>
              </a:rPr>
              <a:t>On successful deletion, the HTTP response status code 204 (No Content) returns with no response body.</a:t>
            </a:r>
            <a:endParaRPr/>
          </a:p>
        </p:txBody>
      </p:sp>
      <p:sp>
        <p:nvSpPr>
          <p:cNvPr id="328" name="Google Shape;328;p16"/>
          <p:cNvSpPr/>
          <p:nvPr/>
        </p:nvSpPr>
        <p:spPr>
          <a:xfrm>
            <a:off x="645341" y="957857"/>
            <a:ext cx="7837844" cy="307777"/>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PUT: </a:t>
            </a:r>
            <a:r>
              <a:rPr b="0" i="0" lang="en-US" sz="1400" u="none" cap="none" strike="noStrike">
                <a:solidFill>
                  <a:srgbClr val="000000"/>
                </a:solidFill>
                <a:latin typeface="Arial"/>
                <a:ea typeface="Arial"/>
                <a:cs typeface="Arial"/>
                <a:sym typeface="Arial"/>
              </a:rPr>
              <a:t>PUT Replaces all current representations of the target resource with the uploaded content.</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645341" y="2564836"/>
            <a:ext cx="7555358" cy="307777"/>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TRACE</a:t>
            </a:r>
            <a:r>
              <a:rPr b="0" i="0" lang="en-US" sz="1400" u="none" cap="none" strike="noStrike">
                <a:solidFill>
                  <a:srgbClr val="000000"/>
                </a:solidFill>
                <a:latin typeface="Arial"/>
                <a:ea typeface="Arial"/>
                <a:cs typeface="Arial"/>
                <a:sym typeface="Arial"/>
              </a:rPr>
              <a:t>: TRACE Performs a message loop-back test along the path to the target resource.</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645341" y="3117009"/>
            <a:ext cx="7837844" cy="307777"/>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CONNECT</a:t>
            </a:r>
            <a:r>
              <a:rPr b="0" i="0" lang="en-US" sz="1400" u="none" cap="none" strike="noStrike">
                <a:solidFill>
                  <a:srgbClr val="000000"/>
                </a:solidFill>
                <a:latin typeface="Arial"/>
                <a:ea typeface="Arial"/>
                <a:cs typeface="Arial"/>
                <a:sym typeface="Arial"/>
              </a:rPr>
              <a:t>: CONNECT Establishes a tunnel to the server identified by a given URI.</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571500" y="3782683"/>
            <a:ext cx="7837844" cy="307777"/>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OPTIONS</a:t>
            </a:r>
            <a:r>
              <a:rPr b="0" i="0" lang="en-US" sz="1400" u="none" cap="none" strike="noStrike">
                <a:solidFill>
                  <a:srgbClr val="000000"/>
                </a:solidFill>
                <a:latin typeface="Arial"/>
                <a:ea typeface="Arial"/>
                <a:cs typeface="Arial"/>
                <a:sym typeface="Arial"/>
              </a:rPr>
              <a:t>: OPTIONS Describes the communication options for the target resource.</a:t>
            </a:r>
            <a:endParaRPr b="0" i="0" sz="1400" u="none" cap="none" strike="noStrike">
              <a:solidFill>
                <a:srgbClr val="000000"/>
              </a:solidFill>
              <a:latin typeface="Arial"/>
              <a:ea typeface="Arial"/>
              <a:cs typeface="Arial"/>
              <a:sym typeface="Arial"/>
            </a:endParaRPr>
          </a:p>
        </p:txBody>
      </p:sp>
      <p:cxnSp>
        <p:nvCxnSpPr>
          <p:cNvPr id="332" name="Google Shape;332;p16"/>
          <p:cNvCxnSpPr/>
          <p:nvPr/>
        </p:nvCxnSpPr>
        <p:spPr>
          <a:xfrm flipH="1" rot="10800000">
            <a:off x="173290" y="654466"/>
            <a:ext cx="9144000" cy="20782"/>
          </a:xfrm>
          <a:prstGeom prst="straightConnector1">
            <a:avLst/>
          </a:prstGeom>
          <a:noFill/>
          <a:ln cap="flat" cmpd="sng" w="9525">
            <a:solidFill>
              <a:srgbClr val="00B050"/>
            </a:solidFill>
            <a:prstDash val="solid"/>
            <a:round/>
            <a:headEnd len="sm" w="sm" type="none"/>
            <a:tailEnd len="sm" w="sm" type="none"/>
          </a:ln>
        </p:spPr>
      </p:cxnSp>
      <p:sp>
        <p:nvSpPr>
          <p:cNvPr id="333" name="Google Shape;333;p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4" name="Google Shape;334;p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5" name="Google Shape;335;p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43" name="Google Shape;343;p17"/>
          <p:cNvSpPr txBox="1"/>
          <p:nvPr>
            <p:ph idx="4294967295" type="title"/>
          </p:nvPr>
        </p:nvSpPr>
        <p:spPr>
          <a:xfrm>
            <a:off x="1413163" y="74263"/>
            <a:ext cx="7543800" cy="5905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chemeClr val="dk2"/>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2800">
                <a:solidFill>
                  <a:schemeClr val="dk2"/>
                </a:solidFill>
                <a:latin typeface="Times New Roman"/>
                <a:ea typeface="Times New Roman"/>
                <a:cs typeface="Times New Roman"/>
                <a:sym typeface="Times New Roman"/>
              </a:rPr>
              <a:t>HTTP Status Code response groups</a:t>
            </a:r>
            <a:endParaRPr b="1" sz="2800">
              <a:solidFill>
                <a:schemeClr val="dk2"/>
              </a:solidFill>
              <a:latin typeface="Times New Roman"/>
              <a:ea typeface="Times New Roman"/>
              <a:cs typeface="Times New Roman"/>
              <a:sym typeface="Times New Roman"/>
            </a:endParaRPr>
          </a:p>
        </p:txBody>
      </p:sp>
      <p:sp>
        <p:nvSpPr>
          <p:cNvPr id="344" name="Google Shape;344;p17"/>
          <p:cNvSpPr txBox="1"/>
          <p:nvPr/>
        </p:nvSpPr>
        <p:spPr>
          <a:xfrm>
            <a:off x="390025" y="3900450"/>
            <a:ext cx="78252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a:t>
            </a:r>
            <a:r>
              <a:rPr b="0" i="0" lang="en-US" sz="1500" u="none" cap="none" strike="noStrike">
                <a:solidFill>
                  <a:srgbClr val="002060"/>
                </a:solidFill>
                <a:latin typeface="Times New Roman"/>
                <a:ea typeface="Times New Roman"/>
                <a:cs typeface="Times New Roman"/>
                <a:sym typeface="Times New Roman"/>
              </a:rPr>
              <a:t>HTTP status code response groups</a:t>
            </a:r>
            <a:endParaRPr b="0" i="0" sz="1500" u="none" cap="none" strike="noStrike">
              <a:solidFill>
                <a:srgbClr val="00206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345" name="Google Shape;345;p17"/>
          <p:cNvPicPr preferRelativeResize="0"/>
          <p:nvPr/>
        </p:nvPicPr>
        <p:blipFill rotWithShape="1">
          <a:blip r:embed="rId3">
            <a:alphaModFix/>
          </a:blip>
          <a:srcRect b="0" l="0" r="0" t="0"/>
          <a:stretch/>
        </p:blipFill>
        <p:spPr>
          <a:xfrm>
            <a:off x="648945" y="1942511"/>
            <a:ext cx="8105632" cy="2706852"/>
          </a:xfrm>
          <a:prstGeom prst="rect">
            <a:avLst/>
          </a:prstGeom>
          <a:noFill/>
          <a:ln>
            <a:noFill/>
          </a:ln>
        </p:spPr>
      </p:pic>
      <p:sp>
        <p:nvSpPr>
          <p:cNvPr id="346" name="Google Shape;346;p17"/>
          <p:cNvSpPr/>
          <p:nvPr/>
        </p:nvSpPr>
        <p:spPr>
          <a:xfrm>
            <a:off x="648945" y="742182"/>
            <a:ext cx="8048246"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202122"/>
                </a:solidFill>
                <a:latin typeface="Times New Roman"/>
                <a:ea typeface="Times New Roman"/>
                <a:cs typeface="Times New Roman"/>
                <a:sym typeface="Times New Roman"/>
              </a:rPr>
              <a:t>Status codes are issued by a server in response to a </a:t>
            </a:r>
            <a:r>
              <a:rPr b="0" i="0" lang="en-US" sz="1800" u="none" cap="none" strike="noStrike">
                <a:solidFill>
                  <a:srgbClr val="0645AD"/>
                </a:solidFill>
                <a:latin typeface="Times New Roman"/>
                <a:ea typeface="Times New Roman"/>
                <a:cs typeface="Times New Roman"/>
                <a:sym typeface="Times New Roman"/>
              </a:rPr>
              <a:t>client's request</a:t>
            </a:r>
            <a:r>
              <a:rPr b="0" i="0" lang="en-US" sz="1800" u="none" cap="none" strike="noStrike">
                <a:solidFill>
                  <a:srgbClr val="202122"/>
                </a:solidFill>
                <a:latin typeface="Times New Roman"/>
                <a:ea typeface="Times New Roman"/>
                <a:cs typeface="Times New Roman"/>
                <a:sym typeface="Times New Roman"/>
              </a:rPr>
              <a:t> made to the server. </a:t>
            </a:r>
            <a:endParaRPr b="0" i="0" sz="1800" u="none" cap="none" strike="noStrike">
              <a:solidFill>
                <a:srgbClr val="20212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first digit of the status code specifies </a:t>
            </a:r>
            <a:r>
              <a:rPr b="1" i="0" lang="en-US" sz="1800" u="none" cap="none" strike="noStrike">
                <a:solidFill>
                  <a:srgbClr val="C00000"/>
                </a:solidFill>
                <a:latin typeface="Times New Roman"/>
                <a:ea typeface="Times New Roman"/>
                <a:cs typeface="Times New Roman"/>
                <a:sym typeface="Times New Roman"/>
              </a:rPr>
              <a:t>one of Five standard classes</a:t>
            </a:r>
            <a:r>
              <a:rPr b="0" i="0" lang="en-US" sz="1800" u="none" cap="none" strike="noStrike">
                <a:solidFill>
                  <a:srgbClr val="000000"/>
                </a:solidFill>
                <a:latin typeface="Times New Roman"/>
                <a:ea typeface="Times New Roman"/>
                <a:cs typeface="Times New Roman"/>
                <a:sym typeface="Times New Roman"/>
              </a:rPr>
              <a:t> of responses.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Internet Assigned Numbers Authority (IANA) maintains the official registry of HTTP status codes</a:t>
            </a:r>
            <a:endParaRPr b="0" i="0" sz="1800" u="none" cap="none" strike="noStrike">
              <a:solidFill>
                <a:srgbClr val="000000"/>
              </a:solidFill>
              <a:latin typeface="Times New Roman"/>
              <a:ea typeface="Times New Roman"/>
              <a:cs typeface="Times New Roman"/>
              <a:sym typeface="Times New Roman"/>
            </a:endParaRPr>
          </a:p>
        </p:txBody>
      </p:sp>
      <p:cxnSp>
        <p:nvCxnSpPr>
          <p:cNvPr id="347" name="Google Shape;347;p1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48" name="Google Shape;348;p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49" name="Google Shape;349;p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0" name="Google Shape;350;p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51" name="Google Shape;351;p1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357" name="Google Shape;357;p18"/>
          <p:cNvSpPr/>
          <p:nvPr/>
        </p:nvSpPr>
        <p:spPr>
          <a:xfrm>
            <a:off x="708420" y="823496"/>
            <a:ext cx="8009553" cy="378565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1xx: </a:t>
            </a:r>
            <a:r>
              <a:rPr b="1" i="1" lang="en-US" sz="2400" u="none" cap="none" strike="noStrike">
                <a:solidFill>
                  <a:srgbClr val="C00000"/>
                </a:solidFill>
                <a:latin typeface="Times New Roman"/>
                <a:ea typeface="Times New Roman"/>
                <a:cs typeface="Times New Roman"/>
                <a:sym typeface="Times New Roman"/>
              </a:rPr>
              <a:t>informational response</a:t>
            </a:r>
            <a:r>
              <a:rPr b="1" i="0" lang="en-US" sz="2400" u="none" cap="none" strike="noStrike">
                <a:solidFill>
                  <a:srgbClr val="C00000"/>
                </a:solidFill>
                <a:latin typeface="Times New Roman"/>
                <a:ea typeface="Times New Roman"/>
                <a:cs typeface="Times New Roman"/>
                <a:sym typeface="Times New Roman"/>
              </a:rPr>
              <a:t> – </a:t>
            </a:r>
            <a:r>
              <a:rPr b="0" i="0" lang="en-US" sz="2400" u="none" cap="none" strike="noStrike">
                <a:solidFill>
                  <a:srgbClr val="202122"/>
                </a:solidFill>
                <a:latin typeface="Times New Roman"/>
                <a:ea typeface="Times New Roman"/>
                <a:cs typeface="Times New Roman"/>
                <a:sym typeface="Times New Roman"/>
              </a:rPr>
              <a:t>the request was received, continuing process</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2xx: </a:t>
            </a:r>
            <a:r>
              <a:rPr b="1" i="1" lang="en-US" sz="2400" u="none" cap="none" strike="noStrike">
                <a:solidFill>
                  <a:srgbClr val="C00000"/>
                </a:solidFill>
                <a:latin typeface="Times New Roman"/>
                <a:ea typeface="Times New Roman"/>
                <a:cs typeface="Times New Roman"/>
                <a:sym typeface="Times New Roman"/>
              </a:rPr>
              <a:t>successful – </a:t>
            </a:r>
            <a:r>
              <a:rPr b="0" i="0" lang="en-US" sz="2400" u="none" cap="none" strike="noStrike">
                <a:solidFill>
                  <a:srgbClr val="202122"/>
                </a:solidFill>
                <a:latin typeface="Times New Roman"/>
                <a:ea typeface="Times New Roman"/>
                <a:cs typeface="Times New Roman"/>
                <a:sym typeface="Times New Roman"/>
              </a:rPr>
              <a:t>the request was successfully received, understood, and accepted</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3xx: </a:t>
            </a:r>
            <a:r>
              <a:rPr b="1" i="1" lang="en-US" sz="2400" u="none" cap="none" strike="noStrike">
                <a:solidFill>
                  <a:srgbClr val="C00000"/>
                </a:solidFill>
                <a:latin typeface="Times New Roman"/>
                <a:ea typeface="Times New Roman"/>
                <a:cs typeface="Times New Roman"/>
                <a:sym typeface="Times New Roman"/>
              </a:rPr>
              <a:t>redirection – </a:t>
            </a:r>
            <a:r>
              <a:rPr b="0" i="0" lang="en-US" sz="2400" u="none" cap="none" strike="noStrike">
                <a:solidFill>
                  <a:srgbClr val="202122"/>
                </a:solidFill>
                <a:latin typeface="Times New Roman"/>
                <a:ea typeface="Times New Roman"/>
                <a:cs typeface="Times New Roman"/>
                <a:sym typeface="Times New Roman"/>
              </a:rPr>
              <a:t>further action needs to be taken in order to complete the request</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4xx: </a:t>
            </a:r>
            <a:r>
              <a:rPr b="1" i="1" lang="en-US" sz="2400" u="none" cap="none" strike="noStrike">
                <a:solidFill>
                  <a:srgbClr val="C00000"/>
                </a:solidFill>
                <a:latin typeface="Times New Roman"/>
                <a:ea typeface="Times New Roman"/>
                <a:cs typeface="Times New Roman"/>
                <a:sym typeface="Times New Roman"/>
              </a:rPr>
              <a:t>client error – </a:t>
            </a:r>
            <a:r>
              <a:rPr b="0" i="0" lang="en-US" sz="2400" u="none" cap="none" strike="noStrike">
                <a:solidFill>
                  <a:srgbClr val="202122"/>
                </a:solidFill>
                <a:latin typeface="Times New Roman"/>
                <a:ea typeface="Times New Roman"/>
                <a:cs typeface="Times New Roman"/>
                <a:sym typeface="Times New Roman"/>
              </a:rPr>
              <a:t>the request contains bad syntax or cannot be fulfilled</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5xx: </a:t>
            </a:r>
            <a:r>
              <a:rPr b="1" i="1" lang="en-US" sz="2400" u="none" cap="none" strike="noStrike">
                <a:solidFill>
                  <a:srgbClr val="C00000"/>
                </a:solidFill>
                <a:latin typeface="Times New Roman"/>
                <a:ea typeface="Times New Roman"/>
                <a:cs typeface="Times New Roman"/>
                <a:sym typeface="Times New Roman"/>
              </a:rPr>
              <a:t>server error – </a:t>
            </a:r>
            <a:r>
              <a:rPr b="0" i="0" lang="en-US" sz="2400" u="none" cap="none" strike="noStrike">
                <a:solidFill>
                  <a:srgbClr val="202122"/>
                </a:solidFill>
                <a:latin typeface="Times New Roman"/>
                <a:ea typeface="Times New Roman"/>
                <a:cs typeface="Times New Roman"/>
                <a:sym typeface="Times New Roman"/>
              </a:rPr>
              <a:t>the server failed to fulfil an apparently valid request</a:t>
            </a:r>
            <a:endParaRPr b="0" i="0" sz="2000" u="none" cap="none" strike="noStrike">
              <a:solidFill>
                <a:srgbClr val="202122"/>
              </a:solidFill>
              <a:latin typeface="Times New Roman"/>
              <a:ea typeface="Times New Roman"/>
              <a:cs typeface="Times New Roman"/>
              <a:sym typeface="Times New Roman"/>
            </a:endParaRPr>
          </a:p>
        </p:txBody>
      </p:sp>
      <p:sp>
        <p:nvSpPr>
          <p:cNvPr id="358" name="Google Shape;358;p18"/>
          <p:cNvSpPr txBox="1"/>
          <p:nvPr/>
        </p:nvSpPr>
        <p:spPr>
          <a:xfrm>
            <a:off x="865563" y="151244"/>
            <a:ext cx="7543800" cy="420967"/>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chemeClr val="dk2"/>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rPr b="1" i="0" lang="en-US" sz="2800" u="none" cap="none" strike="noStrike">
                <a:solidFill>
                  <a:schemeClr val="dk2"/>
                </a:solidFill>
                <a:latin typeface="Times New Roman"/>
                <a:ea typeface="Times New Roman"/>
                <a:cs typeface="Times New Roman"/>
                <a:sym typeface="Times New Roman"/>
              </a:rPr>
              <a:t>HTTP status code response groups   cont</a:t>
            </a:r>
            <a:endParaRPr b="1" i="0" sz="2800" u="none" cap="none" strike="noStrike">
              <a:solidFill>
                <a:schemeClr val="dk2"/>
              </a:solidFill>
              <a:latin typeface="Times New Roman"/>
              <a:ea typeface="Times New Roman"/>
              <a:cs typeface="Times New Roman"/>
              <a:sym typeface="Times New Roman"/>
            </a:endParaRPr>
          </a:p>
        </p:txBody>
      </p:sp>
      <p:cxnSp>
        <p:nvCxnSpPr>
          <p:cNvPr id="359" name="Google Shape;359;p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60" name="Google Shape;360;p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1" name="Google Shape;361;p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2" name="Google Shape;362;p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63" name="Google Shape;363;p1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71" name="Google Shape;371;p19"/>
          <p:cNvSpPr txBox="1"/>
          <p:nvPr>
            <p:ph idx="4294967295" type="title"/>
          </p:nvPr>
        </p:nvSpPr>
        <p:spPr>
          <a:xfrm>
            <a:off x="624155" y="239900"/>
            <a:ext cx="9126970" cy="35271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rPr b="1" lang="en-US" sz="2300">
                <a:solidFill>
                  <a:schemeClr val="dk2"/>
                </a:solidFill>
                <a:latin typeface="Times New Roman"/>
                <a:ea typeface="Times New Roman"/>
                <a:cs typeface="Times New Roman"/>
                <a:sym typeface="Times New Roman"/>
              </a:rPr>
              <a:t>HTTP </a:t>
            </a:r>
            <a:r>
              <a:rPr b="1" lang="en-US" sz="2300">
                <a:solidFill>
                  <a:srgbClr val="C00000"/>
                </a:solidFill>
                <a:latin typeface="Times New Roman"/>
                <a:ea typeface="Times New Roman"/>
                <a:cs typeface="Times New Roman"/>
                <a:sym typeface="Times New Roman"/>
              </a:rPr>
              <a:t>connection</a:t>
            </a:r>
            <a:endParaRPr b="1" sz="2300">
              <a:solidFill>
                <a:srgbClr val="C00000"/>
              </a:solidFill>
              <a:latin typeface="Times New Roman"/>
              <a:ea typeface="Times New Roman"/>
              <a:cs typeface="Times New Roman"/>
              <a:sym typeface="Times New Roman"/>
            </a:endParaRPr>
          </a:p>
        </p:txBody>
      </p:sp>
      <p:cxnSp>
        <p:nvCxnSpPr>
          <p:cNvPr id="372" name="Google Shape;372;p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73" name="Google Shape;373;p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74" name="Google Shape;374;p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75" name="Google Shape;375;p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76" name="Google Shape;376;p1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377" name="Google Shape;377;p19"/>
          <p:cNvSpPr/>
          <p:nvPr/>
        </p:nvSpPr>
        <p:spPr>
          <a:xfrm>
            <a:off x="877754" y="927136"/>
            <a:ext cx="5474408"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rgbClr val="273239"/>
                </a:solidFill>
                <a:latin typeface="Times New Roman"/>
                <a:ea typeface="Times New Roman"/>
                <a:cs typeface="Times New Roman"/>
                <a:sym typeface="Times New Roman"/>
              </a:rPr>
              <a:t>HTTP Connections</a:t>
            </a:r>
            <a:endParaRPr/>
          </a:p>
          <a:p>
            <a:pPr indent="-152400" lvl="0" marL="0" marR="0" rtl="0" algn="just">
              <a:lnSpc>
                <a:spcPct val="100000"/>
              </a:lnSpc>
              <a:spcBef>
                <a:spcPts val="0"/>
              </a:spcBef>
              <a:spcAft>
                <a:spcPts val="0"/>
              </a:spcAft>
              <a:buClr>
                <a:srgbClr val="000000"/>
              </a:buClr>
              <a:buSzPts val="2400"/>
              <a:buFont typeface="Arial"/>
              <a:buAutoNum type="arabicPeriod"/>
            </a:pPr>
            <a:r>
              <a:rPr b="0" i="0" lang="en-US" sz="2400" u="none" cap="none" strike="noStrike">
                <a:solidFill>
                  <a:srgbClr val="273239"/>
                </a:solidFill>
                <a:latin typeface="Times New Roman"/>
                <a:ea typeface="Times New Roman"/>
                <a:cs typeface="Times New Roman"/>
                <a:sym typeface="Times New Roman"/>
              </a:rPr>
              <a:t>Non-Persistent</a:t>
            </a:r>
            <a:endParaRPr/>
          </a:p>
          <a:p>
            <a:pPr indent="-152400" lvl="0" marL="0" marR="0" rtl="0" algn="just">
              <a:lnSpc>
                <a:spcPct val="100000"/>
              </a:lnSpc>
              <a:spcBef>
                <a:spcPts val="0"/>
              </a:spcBef>
              <a:spcAft>
                <a:spcPts val="0"/>
              </a:spcAft>
              <a:buClr>
                <a:srgbClr val="000000"/>
              </a:buClr>
              <a:buSzPts val="2400"/>
              <a:buFont typeface="Arial"/>
              <a:buAutoNum type="arabicPeriod"/>
            </a:pPr>
            <a:r>
              <a:rPr b="0" i="0" lang="en-US" sz="2400" u="none" cap="none" strike="noStrike">
                <a:solidFill>
                  <a:srgbClr val="273239"/>
                </a:solidFill>
                <a:latin typeface="Times New Roman"/>
                <a:ea typeface="Times New Roman"/>
                <a:cs typeface="Times New Roman"/>
                <a:sym typeface="Times New Roman"/>
              </a:rPr>
              <a:t>Persistent</a:t>
            </a:r>
            <a:endParaRPr/>
          </a:p>
        </p:txBody>
      </p:sp>
      <p:sp>
        <p:nvSpPr>
          <p:cNvPr id="378" name="Google Shape;378;p19"/>
          <p:cNvSpPr/>
          <p:nvPr/>
        </p:nvSpPr>
        <p:spPr>
          <a:xfrm>
            <a:off x="708420" y="2567855"/>
            <a:ext cx="754866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000" u="none" cap="none" strike="noStrike">
                <a:solidFill>
                  <a:srgbClr val="000000"/>
                </a:solidFill>
                <a:latin typeface="Times New Roman"/>
                <a:ea typeface="Times New Roman"/>
                <a:cs typeface="Times New Roman"/>
                <a:sym typeface="Times New Roman"/>
              </a:rPr>
              <a:t>RTT</a:t>
            </a:r>
            <a:r>
              <a:rPr b="0" i="1" lang="en-US" sz="2000" u="none" cap="none" strike="noStrike">
                <a:solidFill>
                  <a:srgbClr val="000000"/>
                </a:solidFill>
                <a:latin typeface="Times New Roman"/>
                <a:ea typeface="Times New Roman"/>
                <a:cs typeface="Times New Roman"/>
                <a:sym typeface="Times New Roman"/>
              </a:rPr>
              <a:t> stands for the round-trip time taken for an object request and then its retrieval. In other words, it is the time taken to request the object from the client to the server and then retrieve it from the server back to the client.</a:t>
            </a:r>
            <a:endParaRPr b="0" i="1"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7" name="Google Shape;117;p2"/>
          <p:cNvSpPr/>
          <p:nvPr/>
        </p:nvSpPr>
        <p:spPr>
          <a:xfrm>
            <a:off x="1135225" y="1642423"/>
            <a:ext cx="6876000" cy="9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3F3F3F"/>
                </a:solidFill>
                <a:latin typeface="Times New Roman"/>
                <a:ea typeface="Times New Roman"/>
                <a:cs typeface="Times New Roman"/>
                <a:sym typeface="Times New Roman"/>
              </a:rPr>
              <a:t>Unit V : Application Layer</a:t>
            </a:r>
            <a:endParaRPr b="0" i="0" sz="3600" u="none" cap="none" strike="noStrike">
              <a:solidFill>
                <a:srgbClr val="000000"/>
              </a:solidFill>
              <a:latin typeface="Times New Roman"/>
              <a:ea typeface="Times New Roman"/>
              <a:cs typeface="Times New Roman"/>
              <a:sym typeface="Times New Roman"/>
            </a:endParaRPr>
          </a:p>
        </p:txBody>
      </p:sp>
      <p:cxnSp>
        <p:nvCxnSpPr>
          <p:cNvPr id="118" name="Google Shape;118;p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9" name="Google Shape;119;p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0" name="Google Shape;120;p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1" name="Google Shape;121;p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2" name="Google Shape;122;p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86" name="Google Shape;386;p20"/>
          <p:cNvSpPr txBox="1"/>
          <p:nvPr>
            <p:ph idx="4294967295" type="title"/>
          </p:nvPr>
        </p:nvSpPr>
        <p:spPr>
          <a:xfrm>
            <a:off x="624155" y="239900"/>
            <a:ext cx="9126970" cy="35271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rPr b="1" lang="en-US" sz="2300">
                <a:solidFill>
                  <a:schemeClr val="dk2"/>
                </a:solidFill>
                <a:latin typeface="Times New Roman"/>
                <a:ea typeface="Times New Roman"/>
                <a:cs typeface="Times New Roman"/>
                <a:sym typeface="Times New Roman"/>
              </a:rPr>
              <a:t>HTTP </a:t>
            </a:r>
            <a:r>
              <a:rPr b="1" lang="en-US" sz="2300">
                <a:solidFill>
                  <a:srgbClr val="C00000"/>
                </a:solidFill>
                <a:latin typeface="Times New Roman"/>
                <a:ea typeface="Times New Roman"/>
                <a:cs typeface="Times New Roman"/>
                <a:sym typeface="Times New Roman"/>
              </a:rPr>
              <a:t>connection</a:t>
            </a:r>
            <a:endParaRPr b="1" sz="2300">
              <a:solidFill>
                <a:srgbClr val="C00000"/>
              </a:solidFill>
              <a:latin typeface="Times New Roman"/>
              <a:ea typeface="Times New Roman"/>
              <a:cs typeface="Times New Roman"/>
              <a:sym typeface="Times New Roman"/>
            </a:endParaRPr>
          </a:p>
        </p:txBody>
      </p:sp>
      <p:cxnSp>
        <p:nvCxnSpPr>
          <p:cNvPr id="387" name="Google Shape;387;p2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88" name="Google Shape;388;p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9" name="Google Shape;389;p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90" name="Google Shape;390;p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91" name="Google Shape;391;p2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392" name="Google Shape;392;p20"/>
          <p:cNvSpPr/>
          <p:nvPr/>
        </p:nvSpPr>
        <p:spPr>
          <a:xfrm>
            <a:off x="624155" y="799347"/>
            <a:ext cx="7404449" cy="39087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Non-persistent</a:t>
            </a:r>
            <a:endParaRPr/>
          </a:p>
          <a:p>
            <a:pPr indent="-285750" lvl="0" marL="285750" marR="0" rtl="0" algn="l">
              <a:lnSpc>
                <a:spcPct val="100000"/>
              </a:lnSpc>
              <a:spcBef>
                <a:spcPts val="12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The non-persistent connection takes a total time of 2RTT + file transmission time.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12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It takes the first RTT (round-trip time) to establish the connection between the server and the client.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12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he second RTT is taken to request and return the object. This case stands for a single object transmission.</a:t>
            </a:r>
            <a:endParaRPr/>
          </a:p>
          <a:p>
            <a:pPr indent="-285750" lvl="0" marL="285750" marR="0" rtl="0" algn="l">
              <a:lnSpc>
                <a:spcPct val="100000"/>
              </a:lnSpc>
              <a:spcBef>
                <a:spcPts val="12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After the client receives the object in non-persistent, the connection is immediately closed.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12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The persistent connection ensures the transfer of ​multiple objects over a single connection.</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00" name="Google Shape;400;p21"/>
          <p:cNvSpPr txBox="1"/>
          <p:nvPr>
            <p:ph idx="4294967295" type="title"/>
          </p:nvPr>
        </p:nvSpPr>
        <p:spPr>
          <a:xfrm>
            <a:off x="624155" y="239900"/>
            <a:ext cx="9126970" cy="35271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rPr b="1" lang="en-US" sz="2300">
                <a:solidFill>
                  <a:schemeClr val="dk2"/>
                </a:solidFill>
                <a:latin typeface="Times New Roman"/>
                <a:ea typeface="Times New Roman"/>
                <a:cs typeface="Times New Roman"/>
                <a:sym typeface="Times New Roman"/>
              </a:rPr>
              <a:t>HTTP </a:t>
            </a:r>
            <a:r>
              <a:rPr b="1" lang="en-US" sz="2300">
                <a:solidFill>
                  <a:srgbClr val="C00000"/>
                </a:solidFill>
                <a:latin typeface="Times New Roman"/>
                <a:ea typeface="Times New Roman"/>
                <a:cs typeface="Times New Roman"/>
                <a:sym typeface="Times New Roman"/>
              </a:rPr>
              <a:t>connection</a:t>
            </a:r>
            <a:endParaRPr b="1" sz="2300">
              <a:solidFill>
                <a:srgbClr val="C00000"/>
              </a:solidFill>
              <a:latin typeface="Times New Roman"/>
              <a:ea typeface="Times New Roman"/>
              <a:cs typeface="Times New Roman"/>
              <a:sym typeface="Times New Roman"/>
            </a:endParaRPr>
          </a:p>
        </p:txBody>
      </p:sp>
      <p:cxnSp>
        <p:nvCxnSpPr>
          <p:cNvPr id="401" name="Google Shape;401;p2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02" name="Google Shape;402;p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3" name="Google Shape;403;p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4" name="Google Shape;404;p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05" name="Google Shape;405;p2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406" name="Google Shape;406;p21"/>
          <p:cNvSpPr/>
          <p:nvPr/>
        </p:nvSpPr>
        <p:spPr>
          <a:xfrm>
            <a:off x="708419" y="855483"/>
            <a:ext cx="8007563" cy="34470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Persistent</a:t>
            </a:r>
            <a:endParaRPr/>
          </a:p>
          <a:p>
            <a:pPr indent="-342900" lvl="0" marL="342900" marR="0" rtl="0" algn="l">
              <a:lnSpc>
                <a:spcPct val="100000"/>
              </a:lnSpc>
              <a:spcBef>
                <a:spcPts val="120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 persistent connection takes 1 RTT for the connection and then transfers as many objects, as wanted, over this single connection.</a:t>
            </a:r>
            <a:endParaRPr/>
          </a:p>
          <a:p>
            <a:pPr indent="-342900" lvl="0" marL="342900" marR="0" rtl="0" algn="l">
              <a:lnSpc>
                <a:spcPct val="100000"/>
              </a:lnSpc>
              <a:spcBef>
                <a:spcPts val="120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In persistent connections, the server leaves the connection open after sending a response.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TCP keep-alive packets are sent to maintain the connection and prevent it from timing out.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Subsequent HTTP messages between the server and clients are sent over this open connection.</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14" name="Google Shape;414;p22"/>
          <p:cNvSpPr txBox="1"/>
          <p:nvPr>
            <p:ph idx="4294967295" type="title"/>
          </p:nvPr>
        </p:nvSpPr>
        <p:spPr>
          <a:xfrm>
            <a:off x="624155" y="239900"/>
            <a:ext cx="9126970" cy="35271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rPr b="1" lang="en-US" sz="2300">
                <a:solidFill>
                  <a:schemeClr val="dk2"/>
                </a:solidFill>
                <a:latin typeface="Times New Roman"/>
                <a:ea typeface="Times New Roman"/>
                <a:cs typeface="Times New Roman"/>
                <a:sym typeface="Times New Roman"/>
              </a:rPr>
              <a:t>HTTP </a:t>
            </a:r>
            <a:r>
              <a:rPr b="1" lang="en-US" sz="2300">
                <a:solidFill>
                  <a:schemeClr val="dk1"/>
                </a:solidFill>
                <a:latin typeface="Times New Roman"/>
                <a:ea typeface="Times New Roman"/>
                <a:cs typeface="Times New Roman"/>
                <a:sym typeface="Times New Roman"/>
              </a:rPr>
              <a:t>connection</a:t>
            </a:r>
            <a:endParaRPr b="1" sz="2300">
              <a:solidFill>
                <a:schemeClr val="dk1"/>
              </a:solidFill>
              <a:latin typeface="Times New Roman"/>
              <a:ea typeface="Times New Roman"/>
              <a:cs typeface="Times New Roman"/>
              <a:sym typeface="Times New Roman"/>
            </a:endParaRPr>
          </a:p>
        </p:txBody>
      </p:sp>
      <p:sp>
        <p:nvSpPr>
          <p:cNvPr id="415" name="Google Shape;415;p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416" name="Google Shape;416;p2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417" name="Google Shape;417;p22"/>
          <p:cNvSpPr/>
          <p:nvPr/>
        </p:nvSpPr>
        <p:spPr>
          <a:xfrm>
            <a:off x="675874" y="680491"/>
            <a:ext cx="77334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A persistent HTTP connection can be either Non-pipelined or Pipelined.</a:t>
            </a:r>
            <a:endParaRPr b="1" i="0" sz="1800" u="none" cap="none" strike="noStrike">
              <a:solidFill>
                <a:srgbClr val="C00000"/>
              </a:solidFill>
              <a:latin typeface="Times New Roman"/>
              <a:ea typeface="Times New Roman"/>
              <a:cs typeface="Times New Roman"/>
              <a:sym typeface="Times New Roman"/>
            </a:endParaRPr>
          </a:p>
        </p:txBody>
      </p:sp>
      <p:sp>
        <p:nvSpPr>
          <p:cNvPr id="418" name="Google Shape;418;p22"/>
          <p:cNvSpPr/>
          <p:nvPr/>
        </p:nvSpPr>
        <p:spPr>
          <a:xfrm>
            <a:off x="196138" y="1595012"/>
            <a:ext cx="2297687" cy="2462213"/>
          </a:xfrm>
          <a:prstGeom prst="rect">
            <a:avLst/>
          </a:prstGeom>
          <a:solidFill>
            <a:srgbClr val="D3E5F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Non-Pipelined</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 non-pipelined HTTP connection is a connection in which, the client can send a request to the server only if the previous request that was sent by the client has been acknowledged by the server.</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419" name="Google Shape;419;p22"/>
          <p:cNvPicPr preferRelativeResize="0"/>
          <p:nvPr/>
        </p:nvPicPr>
        <p:blipFill rotWithShape="1">
          <a:blip r:embed="rId4">
            <a:alphaModFix/>
          </a:blip>
          <a:srcRect b="0" l="4621" r="2031" t="0"/>
          <a:stretch/>
        </p:blipFill>
        <p:spPr>
          <a:xfrm>
            <a:off x="2422186" y="1211630"/>
            <a:ext cx="1964987" cy="3228975"/>
          </a:xfrm>
          <a:prstGeom prst="rect">
            <a:avLst/>
          </a:prstGeom>
          <a:noFill/>
          <a:ln>
            <a:noFill/>
          </a:ln>
        </p:spPr>
      </p:pic>
      <p:sp>
        <p:nvSpPr>
          <p:cNvPr id="420" name="Google Shape;420;p22"/>
          <p:cNvSpPr/>
          <p:nvPr/>
        </p:nvSpPr>
        <p:spPr>
          <a:xfrm>
            <a:off x="4630366" y="1682990"/>
            <a:ext cx="2201832" cy="2462213"/>
          </a:xfrm>
          <a:prstGeom prst="rect">
            <a:avLst/>
          </a:prstGeom>
          <a:solidFill>
            <a:srgbClr val="BBD9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Pipelined</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 pipelined HTTP connection is a connection in which, the client can send a request to the server even if the previous request that was sent by the client has not been acknowledged by the server.</a:t>
            </a:r>
            <a:endParaRPr/>
          </a:p>
        </p:txBody>
      </p:sp>
      <p:pic>
        <p:nvPicPr>
          <p:cNvPr id="421" name="Google Shape;421;p22"/>
          <p:cNvPicPr preferRelativeResize="0"/>
          <p:nvPr/>
        </p:nvPicPr>
        <p:blipFill rotWithShape="1">
          <a:blip r:embed="rId5">
            <a:alphaModFix/>
          </a:blip>
          <a:srcRect b="0" l="320" r="988" t="0"/>
          <a:stretch/>
        </p:blipFill>
        <p:spPr>
          <a:xfrm>
            <a:off x="6838544" y="1191888"/>
            <a:ext cx="1955259" cy="3248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29" name="Google Shape;429;p23"/>
          <p:cNvSpPr txBox="1"/>
          <p:nvPr>
            <p:ph idx="4294967295" type="title"/>
          </p:nvPr>
        </p:nvSpPr>
        <p:spPr>
          <a:xfrm>
            <a:off x="708420" y="87465"/>
            <a:ext cx="7543800" cy="47956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rPr b="1" lang="en-US" sz="2800">
                <a:solidFill>
                  <a:schemeClr val="dk2"/>
                </a:solidFill>
                <a:latin typeface="Times New Roman"/>
                <a:ea typeface="Times New Roman"/>
                <a:cs typeface="Times New Roman"/>
                <a:sym typeface="Times New Roman"/>
              </a:rPr>
              <a:t>HTTP connections and requests</a:t>
            </a:r>
            <a:endParaRPr b="1" sz="2800">
              <a:solidFill>
                <a:schemeClr val="dk2"/>
              </a:solidFill>
              <a:latin typeface="Times New Roman"/>
              <a:ea typeface="Times New Roman"/>
              <a:cs typeface="Times New Roman"/>
              <a:sym typeface="Times New Roman"/>
            </a:endParaRPr>
          </a:p>
        </p:txBody>
      </p:sp>
      <p:pic>
        <p:nvPicPr>
          <p:cNvPr id="430" name="Google Shape;430;p23"/>
          <p:cNvPicPr preferRelativeResize="0"/>
          <p:nvPr/>
        </p:nvPicPr>
        <p:blipFill rotWithShape="1">
          <a:blip r:embed="rId3">
            <a:alphaModFix/>
          </a:blip>
          <a:srcRect b="0" l="0" r="0" t="0"/>
          <a:stretch/>
        </p:blipFill>
        <p:spPr>
          <a:xfrm>
            <a:off x="1423418" y="947095"/>
            <a:ext cx="5292900" cy="2881071"/>
          </a:xfrm>
          <a:prstGeom prst="rect">
            <a:avLst/>
          </a:prstGeom>
          <a:noFill/>
          <a:ln>
            <a:noFill/>
          </a:ln>
        </p:spPr>
      </p:pic>
      <p:sp>
        <p:nvSpPr>
          <p:cNvPr id="431" name="Google Shape;431;p23"/>
          <p:cNvSpPr txBox="1"/>
          <p:nvPr/>
        </p:nvSpPr>
        <p:spPr>
          <a:xfrm>
            <a:off x="994020" y="3798429"/>
            <a:ext cx="7825200" cy="104641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HTTP with </a:t>
            </a:r>
            <a:r>
              <a:rPr b="1" i="0" lang="en-US" sz="1400" u="none" cap="none" strike="noStrike">
                <a:solidFill>
                  <a:srgbClr val="C00000"/>
                </a:solidFill>
                <a:latin typeface="Times New Roman"/>
                <a:ea typeface="Times New Roman"/>
                <a:cs typeface="Times New Roman"/>
                <a:sym typeface="Times New Roman"/>
              </a:rPr>
              <a:t>(a) Multiple connections and sequential requests.</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a:t>
            </a:r>
            <a:r>
              <a:rPr b="1" i="0" lang="en-US" sz="1400" u="none" cap="none" strike="noStrike">
                <a:solidFill>
                  <a:srgbClr val="C00000"/>
                </a:solidFill>
                <a:latin typeface="Times New Roman"/>
                <a:ea typeface="Times New Roman"/>
                <a:cs typeface="Times New Roman"/>
                <a:sym typeface="Times New Roman"/>
              </a:rPr>
              <a:t>(b) A persistent connection and sequential requests. </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00000"/>
                </a:solidFill>
                <a:latin typeface="Times New Roman"/>
                <a:ea typeface="Times New Roman"/>
                <a:cs typeface="Times New Roman"/>
                <a:sym typeface="Times New Roman"/>
              </a:rPr>
              <a:t>                                 (c) A persistent connection and pipelined requests.</a:t>
            </a:r>
            <a:endParaRPr b="1" i="0" sz="14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cxnSp>
        <p:nvCxnSpPr>
          <p:cNvPr id="432" name="Google Shape;432;p2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3" name="Google Shape;433;p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4" name="Google Shape;434;p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5" name="Google Shape;435;p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36" name="Google Shape;436;p2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44" name="Google Shape;444;p24"/>
          <p:cNvSpPr txBox="1"/>
          <p:nvPr>
            <p:ph idx="4294967295" type="title"/>
          </p:nvPr>
        </p:nvSpPr>
        <p:spPr>
          <a:xfrm>
            <a:off x="624155" y="239900"/>
            <a:ext cx="9126970" cy="35271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2300">
                <a:solidFill>
                  <a:schemeClr val="dk2"/>
                </a:solidFill>
                <a:latin typeface="Times New Roman"/>
                <a:ea typeface="Times New Roman"/>
                <a:cs typeface="Times New Roman"/>
                <a:sym typeface="Times New Roman"/>
              </a:rPr>
              <a:t>Difference between HTTP </a:t>
            </a:r>
            <a:r>
              <a:rPr b="1" lang="en-US" sz="2300">
                <a:solidFill>
                  <a:srgbClr val="C00000"/>
                </a:solidFill>
                <a:latin typeface="Times New Roman"/>
                <a:ea typeface="Times New Roman"/>
                <a:cs typeface="Times New Roman"/>
                <a:sym typeface="Times New Roman"/>
              </a:rPr>
              <a:t>non-persistent and persistent connection</a:t>
            </a:r>
            <a:endParaRPr b="1" sz="2300">
              <a:solidFill>
                <a:srgbClr val="C00000"/>
              </a:solidFill>
              <a:latin typeface="Times New Roman"/>
              <a:ea typeface="Times New Roman"/>
              <a:cs typeface="Times New Roman"/>
              <a:sym typeface="Times New Roman"/>
            </a:endParaRPr>
          </a:p>
        </p:txBody>
      </p:sp>
      <p:graphicFrame>
        <p:nvGraphicFramePr>
          <p:cNvPr id="445" name="Google Shape;445;p24"/>
          <p:cNvGraphicFramePr/>
          <p:nvPr/>
        </p:nvGraphicFramePr>
        <p:xfrm>
          <a:off x="708420" y="803494"/>
          <a:ext cx="3000000" cy="3000000"/>
        </p:xfrm>
        <a:graphic>
          <a:graphicData uri="http://schemas.openxmlformats.org/drawingml/2006/table">
            <a:tbl>
              <a:tblPr>
                <a:noFill/>
                <a:tableStyleId>{6873C57B-6C76-433B-A77E-3A4B67A537AC}</a:tableStyleId>
              </a:tblPr>
              <a:tblGrid>
                <a:gridCol w="4272150"/>
                <a:gridCol w="3895100"/>
              </a:tblGrid>
              <a:tr h="27212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Non-persistent Connection</a:t>
                      </a:r>
                      <a:endParaRPr sz="11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Persistent Connection</a:t>
                      </a:r>
                      <a:endParaRPr b="1"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r>
              <a:tr h="519750">
                <a:tc>
                  <a:txBody>
                    <a:bodyPr/>
                    <a:lstStyle/>
                    <a:p>
                      <a:pPr indent="0" lvl="0" marL="0" marR="0" rtl="0" algn="l">
                        <a:lnSpc>
                          <a:spcPct val="115000"/>
                        </a:lnSpc>
                        <a:spcBef>
                          <a:spcPts val="0"/>
                        </a:spcBef>
                        <a:spcAft>
                          <a:spcPts val="0"/>
                        </a:spcAft>
                        <a:buClr>
                          <a:srgbClr val="000000"/>
                        </a:buClr>
                        <a:buSzPts val="1800"/>
                        <a:buFont typeface="Calibri"/>
                        <a:buNone/>
                      </a:pPr>
                      <a:r>
                        <a:rPr lang="en-US" sz="1600" u="none" cap="none" strike="noStrike">
                          <a:latin typeface="Times New Roman"/>
                          <a:ea typeface="Times New Roman"/>
                          <a:cs typeface="Times New Roman"/>
                          <a:sym typeface="Times New Roman"/>
                        </a:rPr>
                        <a:t>In a non-persistent connection, one TCP connection </a:t>
                      </a:r>
                      <a:r>
                        <a:rPr b="1" lang="en-US" sz="1600" u="none" cap="none" strike="noStrike">
                          <a:solidFill>
                            <a:srgbClr val="C00000"/>
                          </a:solidFill>
                          <a:latin typeface="Times New Roman"/>
                          <a:ea typeface="Times New Roman"/>
                          <a:cs typeface="Times New Roman"/>
                          <a:sym typeface="Times New Roman"/>
                        </a:rPr>
                        <a:t>is made for each request/response.</a:t>
                      </a:r>
                      <a:endParaRPr b="1" sz="1600" u="none" cap="none" strike="noStrike">
                        <a:solidFill>
                          <a:srgbClr val="C00000"/>
                        </a:solidFill>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server leaves the connection open for more requests after sending a response.</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843575">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C00000"/>
                          </a:solidFill>
                          <a:latin typeface="Times New Roman"/>
                          <a:ea typeface="Times New Roman"/>
                          <a:cs typeface="Times New Roman"/>
                          <a:sym typeface="Times New Roman"/>
                        </a:rPr>
                        <a:t>HTTP version 1.0. </a:t>
                      </a:r>
                      <a:r>
                        <a:rPr lang="en-US" sz="1600" u="none" cap="none" strike="noStrike">
                          <a:latin typeface="Times New Roman"/>
                          <a:ea typeface="Times New Roman"/>
                          <a:cs typeface="Times New Roman"/>
                          <a:sym typeface="Times New Roman"/>
                        </a:rPr>
                        <a:t>The client opens a TCP connection and sends a request.</a:t>
                      </a:r>
                      <a:endParaRPr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server sends the response and closes the connection.</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C00000"/>
                          </a:solidFill>
                          <a:latin typeface="Times New Roman"/>
                          <a:ea typeface="Times New Roman"/>
                          <a:cs typeface="Times New Roman"/>
                          <a:sym typeface="Times New Roman"/>
                        </a:rPr>
                        <a:t>HTTP version 1.1 </a:t>
                      </a:r>
                      <a:r>
                        <a:rPr lang="en-US" sz="1600" u="none" cap="none" strike="noStrike">
                          <a:latin typeface="Times New Roman"/>
                          <a:ea typeface="Times New Roman"/>
                          <a:cs typeface="Times New Roman"/>
                          <a:sym typeface="Times New Roman"/>
                        </a:rPr>
                        <a:t>specifies a persistent connection by default.</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8721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client reads the data until it encounters an end-of-file marker; it then closes the Connection.</a:t>
                      </a:r>
                      <a:endParaRPr/>
                    </a:p>
                    <a:p>
                      <a:pPr indent="0" lvl="0" marL="0" marR="0" rtl="0" algn="l">
                        <a:lnSpc>
                          <a:spcPct val="115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Server can close the connection at the request of a client or if a time-out has been</a:t>
                      </a:r>
                      <a:endParaRPr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reached.</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654100">
                <a:tc>
                  <a:txBody>
                    <a:bodyPr/>
                    <a:lstStyle/>
                    <a:p>
                      <a:pPr indent="0" lvl="0" marL="0" marR="0" rtl="0" algn="l">
                        <a:lnSpc>
                          <a:spcPct val="115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Ex. </a:t>
                      </a:r>
                      <a:r>
                        <a:rPr b="1" lang="en-US" sz="1600" u="none" cap="none" strike="noStrike">
                          <a:solidFill>
                            <a:srgbClr val="C00000"/>
                          </a:solidFill>
                          <a:latin typeface="Times New Roman"/>
                          <a:ea typeface="Times New Roman"/>
                          <a:cs typeface="Times New Roman"/>
                          <a:sym typeface="Times New Roman"/>
                        </a:rPr>
                        <a:t>IRCTC</a:t>
                      </a:r>
                      <a:r>
                        <a:rPr lang="en-US" sz="1600" u="none" cap="none" strike="noStrike">
                          <a:latin typeface="Times New Roman"/>
                          <a:ea typeface="Times New Roman"/>
                          <a:cs typeface="Times New Roman"/>
                          <a:sym typeface="Times New Roman"/>
                        </a:rPr>
                        <a:t>, </a:t>
                      </a:r>
                      <a:r>
                        <a:rPr b="1" lang="en-US" sz="1600" u="none" cap="none" strike="noStrike">
                          <a:latin typeface="Times New Roman"/>
                          <a:ea typeface="Times New Roman"/>
                          <a:cs typeface="Times New Roman"/>
                          <a:sym typeface="Times New Roman"/>
                        </a:rPr>
                        <a:t>Banking</a:t>
                      </a:r>
                      <a:r>
                        <a:rPr lang="en-US" sz="1600" u="none" cap="none" strike="noStrike">
                          <a:latin typeface="Times New Roman"/>
                          <a:ea typeface="Times New Roman"/>
                          <a:cs typeface="Times New Roman"/>
                          <a:sym typeface="Times New Roman"/>
                        </a:rPr>
                        <a:t>  (Terminate connection after closing application)</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Ex. Gmail (connection Remain present even closing application)</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bl>
          </a:graphicData>
        </a:graphic>
      </p:graphicFrame>
      <p:cxnSp>
        <p:nvCxnSpPr>
          <p:cNvPr id="446" name="Google Shape;446;p2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47" name="Google Shape;447;p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48" name="Google Shape;448;p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49" name="Google Shape;449;p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50" name="Google Shape;450;p2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58" name="Google Shape;458;p25"/>
          <p:cNvSpPr txBox="1"/>
          <p:nvPr>
            <p:ph idx="4294967295" type="title"/>
          </p:nvPr>
        </p:nvSpPr>
        <p:spPr>
          <a:xfrm>
            <a:off x="708420" y="111198"/>
            <a:ext cx="7543800" cy="469224"/>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US" sz="2800">
                <a:solidFill>
                  <a:schemeClr val="dk2"/>
                </a:solidFill>
                <a:latin typeface="Times New Roman"/>
                <a:ea typeface="Times New Roman"/>
                <a:cs typeface="Times New Roman"/>
                <a:sym typeface="Times New Roman"/>
              </a:rPr>
              <a:t>HTTP Message Headers: Extra</a:t>
            </a:r>
            <a:endParaRPr b="1" sz="2800">
              <a:solidFill>
                <a:schemeClr val="dk2"/>
              </a:solidFill>
              <a:latin typeface="Times New Roman"/>
              <a:ea typeface="Times New Roman"/>
              <a:cs typeface="Times New Roman"/>
              <a:sym typeface="Times New Roman"/>
            </a:endParaRPr>
          </a:p>
        </p:txBody>
      </p:sp>
      <p:pic>
        <p:nvPicPr>
          <p:cNvPr id="459" name="Google Shape;459;p25"/>
          <p:cNvPicPr preferRelativeResize="0"/>
          <p:nvPr/>
        </p:nvPicPr>
        <p:blipFill rotWithShape="1">
          <a:blip r:embed="rId3">
            <a:alphaModFix/>
          </a:blip>
          <a:srcRect b="0" l="0" r="0" t="0"/>
          <a:stretch/>
        </p:blipFill>
        <p:spPr>
          <a:xfrm>
            <a:off x="1130496" y="1599850"/>
            <a:ext cx="6817001" cy="3017967"/>
          </a:xfrm>
          <a:prstGeom prst="rect">
            <a:avLst/>
          </a:prstGeom>
          <a:noFill/>
          <a:ln>
            <a:noFill/>
          </a:ln>
        </p:spPr>
      </p:pic>
      <p:sp>
        <p:nvSpPr>
          <p:cNvPr id="460" name="Google Shape;460;p25"/>
          <p:cNvSpPr/>
          <p:nvPr/>
        </p:nvSpPr>
        <p:spPr>
          <a:xfrm>
            <a:off x="591145" y="751646"/>
            <a:ext cx="808204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02122"/>
                </a:solidFill>
                <a:latin typeface="Times New Roman"/>
                <a:ea typeface="Times New Roman"/>
                <a:cs typeface="Times New Roman"/>
                <a:sym typeface="Times New Roman"/>
              </a:rPr>
              <a:t>HTTP header fields</a:t>
            </a:r>
            <a:r>
              <a:rPr b="0" i="0" lang="en-US" sz="1600" u="none" cap="none" strike="noStrike">
                <a:solidFill>
                  <a:srgbClr val="202122"/>
                </a:solidFill>
                <a:latin typeface="Times New Roman"/>
                <a:ea typeface="Times New Roman"/>
                <a:cs typeface="Times New Roman"/>
                <a:sym typeface="Times New Roman"/>
              </a:rPr>
              <a:t> are a list of </a:t>
            </a:r>
            <a:r>
              <a:rPr b="0" i="0" lang="en-US" sz="1600" u="none" cap="none" strike="noStrike">
                <a:solidFill>
                  <a:srgbClr val="0645AD"/>
                </a:solidFill>
                <a:latin typeface="Times New Roman"/>
                <a:ea typeface="Times New Roman"/>
                <a:cs typeface="Times New Roman"/>
                <a:sym typeface="Times New Roman"/>
              </a:rPr>
              <a:t>strings</a:t>
            </a:r>
            <a:r>
              <a:rPr b="0" i="0" lang="en-US" sz="1600" u="none" cap="none" strike="noStrike">
                <a:solidFill>
                  <a:srgbClr val="202122"/>
                </a:solidFill>
                <a:latin typeface="Times New Roman"/>
                <a:ea typeface="Times New Roman"/>
                <a:cs typeface="Times New Roman"/>
                <a:sym typeface="Times New Roman"/>
              </a:rPr>
              <a:t> sent and received by both the client program and server on every HTTP request and response. These headers are usually invisible to the </a:t>
            </a:r>
            <a:r>
              <a:rPr b="0" i="0" lang="en-US" sz="1600" u="none" cap="none" strike="noStrike">
                <a:solidFill>
                  <a:srgbClr val="0645AD"/>
                </a:solidFill>
                <a:latin typeface="Times New Roman"/>
                <a:ea typeface="Times New Roman"/>
                <a:cs typeface="Times New Roman"/>
                <a:sym typeface="Times New Roman"/>
              </a:rPr>
              <a:t>end-user</a:t>
            </a:r>
            <a:r>
              <a:rPr b="0" i="0" lang="en-US" sz="1600" u="none" cap="none" strike="noStrike">
                <a:solidFill>
                  <a:srgbClr val="202122"/>
                </a:solidFill>
                <a:latin typeface="Times New Roman"/>
                <a:ea typeface="Times New Roman"/>
                <a:cs typeface="Times New Roman"/>
                <a:sym typeface="Times New Roman"/>
              </a:rPr>
              <a:t> and are only processed or </a:t>
            </a:r>
            <a:r>
              <a:rPr b="0" i="0" lang="en-US" sz="1600" u="none" cap="none" strike="noStrike">
                <a:solidFill>
                  <a:srgbClr val="0645AD"/>
                </a:solidFill>
                <a:latin typeface="Times New Roman"/>
                <a:ea typeface="Times New Roman"/>
                <a:cs typeface="Times New Roman"/>
                <a:sym typeface="Times New Roman"/>
              </a:rPr>
              <a:t>logged</a:t>
            </a:r>
            <a:r>
              <a:rPr b="0" i="0" lang="en-US" sz="1600" u="none" cap="none" strike="noStrike">
                <a:solidFill>
                  <a:srgbClr val="202122"/>
                </a:solidFill>
                <a:latin typeface="Times New Roman"/>
                <a:ea typeface="Times New Roman"/>
                <a:cs typeface="Times New Roman"/>
                <a:sym typeface="Times New Roman"/>
              </a:rPr>
              <a:t> by the server and client applications. </a:t>
            </a:r>
            <a:endParaRPr b="0" i="0" sz="1600" u="none" cap="none" strike="noStrike">
              <a:solidFill>
                <a:srgbClr val="000000"/>
              </a:solidFill>
              <a:latin typeface="Times New Roman"/>
              <a:ea typeface="Times New Roman"/>
              <a:cs typeface="Times New Roman"/>
              <a:sym typeface="Times New Roman"/>
            </a:endParaRPr>
          </a:p>
        </p:txBody>
      </p:sp>
      <p:cxnSp>
        <p:nvCxnSpPr>
          <p:cNvPr id="461" name="Google Shape;461;p2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62" name="Google Shape;462;p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63" name="Google Shape;463;p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64" name="Google Shape;464;p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65" name="Google Shape;465;p2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73" name="Google Shape;473;p26"/>
          <p:cNvSpPr txBox="1"/>
          <p:nvPr>
            <p:ph idx="4294967295" type="title"/>
          </p:nvPr>
        </p:nvSpPr>
        <p:spPr>
          <a:xfrm>
            <a:off x="708420" y="132205"/>
            <a:ext cx="7543800" cy="4714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HTTP message headers</a:t>
            </a:r>
            <a:endParaRPr b="1" sz="2800">
              <a:solidFill>
                <a:schemeClr val="dk1"/>
              </a:solidFill>
              <a:latin typeface="Times New Roman"/>
              <a:ea typeface="Times New Roman"/>
              <a:cs typeface="Times New Roman"/>
              <a:sym typeface="Times New Roman"/>
            </a:endParaRPr>
          </a:p>
        </p:txBody>
      </p:sp>
      <p:pic>
        <p:nvPicPr>
          <p:cNvPr id="474" name="Google Shape;474;p26"/>
          <p:cNvPicPr preferRelativeResize="0"/>
          <p:nvPr/>
        </p:nvPicPr>
        <p:blipFill rotWithShape="1">
          <a:blip r:embed="rId3">
            <a:alphaModFix/>
          </a:blip>
          <a:srcRect b="0" l="0" r="0" t="0"/>
          <a:stretch/>
        </p:blipFill>
        <p:spPr>
          <a:xfrm>
            <a:off x="1110090" y="844402"/>
            <a:ext cx="6926199" cy="3363965"/>
          </a:xfrm>
          <a:prstGeom prst="rect">
            <a:avLst/>
          </a:prstGeom>
          <a:noFill/>
          <a:ln>
            <a:noFill/>
          </a:ln>
        </p:spPr>
      </p:pic>
      <p:cxnSp>
        <p:nvCxnSpPr>
          <p:cNvPr id="475" name="Google Shape;475;p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76" name="Google Shape;476;p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77" name="Google Shape;477;p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78" name="Google Shape;478;p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79" name="Google Shape;479;p2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87" name="Google Shape;487;p27"/>
          <p:cNvSpPr txBox="1"/>
          <p:nvPr>
            <p:ph idx="4294967295" type="title"/>
          </p:nvPr>
        </p:nvSpPr>
        <p:spPr>
          <a:xfrm>
            <a:off x="708420" y="47021"/>
            <a:ext cx="7543800" cy="55403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HTTP Caching</a:t>
            </a:r>
            <a:endParaRPr b="1" sz="2800">
              <a:solidFill>
                <a:schemeClr val="dk1"/>
              </a:solidFill>
              <a:latin typeface="Times New Roman"/>
              <a:ea typeface="Times New Roman"/>
              <a:cs typeface="Times New Roman"/>
              <a:sym typeface="Times New Roman"/>
            </a:endParaRPr>
          </a:p>
        </p:txBody>
      </p:sp>
      <p:sp>
        <p:nvSpPr>
          <p:cNvPr id="488" name="Google Shape;488;p27"/>
          <p:cNvSpPr txBox="1"/>
          <p:nvPr/>
        </p:nvSpPr>
        <p:spPr>
          <a:xfrm>
            <a:off x="659400" y="4246774"/>
            <a:ext cx="7825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a:t>
            </a:r>
            <a:r>
              <a:rPr b="0" i="0" lang="en-US" sz="1500" u="none" cap="none" strike="noStrike">
                <a:solidFill>
                  <a:srgbClr val="002060"/>
                </a:solidFill>
                <a:latin typeface="Times New Roman"/>
                <a:ea typeface="Times New Roman"/>
                <a:cs typeface="Times New Roman"/>
                <a:sym typeface="Times New Roman"/>
              </a:rPr>
              <a:t>HTTP caching</a:t>
            </a:r>
            <a:endParaRPr b="0" i="0" sz="1400" u="none" cap="none" strike="noStrike">
              <a:solidFill>
                <a:srgbClr val="000000"/>
              </a:solidFill>
              <a:latin typeface="Times New Roman"/>
              <a:ea typeface="Times New Roman"/>
              <a:cs typeface="Times New Roman"/>
              <a:sym typeface="Times New Roman"/>
            </a:endParaRPr>
          </a:p>
        </p:txBody>
      </p:sp>
      <p:pic>
        <p:nvPicPr>
          <p:cNvPr id="489" name="Google Shape;489;p27"/>
          <p:cNvPicPr preferRelativeResize="0"/>
          <p:nvPr/>
        </p:nvPicPr>
        <p:blipFill rotWithShape="1">
          <a:blip r:embed="rId3">
            <a:alphaModFix/>
          </a:blip>
          <a:srcRect b="0" l="0" r="0" t="0"/>
          <a:stretch/>
        </p:blipFill>
        <p:spPr>
          <a:xfrm>
            <a:off x="659400" y="2725638"/>
            <a:ext cx="8253924" cy="1521135"/>
          </a:xfrm>
          <a:prstGeom prst="rect">
            <a:avLst/>
          </a:prstGeom>
          <a:noFill/>
          <a:ln>
            <a:noFill/>
          </a:ln>
        </p:spPr>
      </p:pic>
      <p:sp>
        <p:nvSpPr>
          <p:cNvPr id="490" name="Google Shape;490;p27"/>
          <p:cNvSpPr/>
          <p:nvPr/>
        </p:nvSpPr>
        <p:spPr>
          <a:xfrm>
            <a:off x="634325" y="767056"/>
            <a:ext cx="843784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202124"/>
                </a:solidFill>
                <a:latin typeface="Times New Roman"/>
                <a:ea typeface="Times New Roman"/>
                <a:cs typeface="Times New Roman"/>
                <a:sym typeface="Times New Roman"/>
              </a:rPr>
              <a:t>Caching is a technique that </a:t>
            </a:r>
            <a:r>
              <a:rPr b="1" i="0" lang="en-US" sz="1800" u="none" cap="none" strike="noStrike">
                <a:solidFill>
                  <a:srgbClr val="202124"/>
                </a:solidFill>
                <a:latin typeface="Times New Roman"/>
                <a:ea typeface="Times New Roman"/>
                <a:cs typeface="Times New Roman"/>
                <a:sym typeface="Times New Roman"/>
              </a:rPr>
              <a:t>stores a copy of a given resource and serves it back when requested</a:t>
            </a:r>
            <a:r>
              <a:rPr b="0" i="0" lang="en-US" sz="1800" u="none" cap="none" strike="noStrike">
                <a:solidFill>
                  <a:srgbClr val="202124"/>
                </a:solidFill>
                <a:latin typeface="Times New Roman"/>
                <a:ea typeface="Times New Roman"/>
                <a:cs typeface="Times New Roman"/>
                <a:sym typeface="Times New Roman"/>
              </a:rPr>
              <a:t>. When a web cache has a requested resource in its store, it intercepts the request and returns a copy of the stored resource instead of redownloading the resource from the originating server.</a:t>
            </a:r>
            <a:endParaRPr b="0" i="0" sz="1800" u="none" cap="none" strike="noStrike">
              <a:solidFill>
                <a:srgbClr val="000000"/>
              </a:solidFill>
              <a:latin typeface="Times New Roman"/>
              <a:ea typeface="Times New Roman"/>
              <a:cs typeface="Times New Roman"/>
              <a:sym typeface="Times New Roman"/>
            </a:endParaRPr>
          </a:p>
        </p:txBody>
      </p:sp>
      <p:sp>
        <p:nvSpPr>
          <p:cNvPr id="491" name="Google Shape;491;p27"/>
          <p:cNvSpPr/>
          <p:nvPr/>
        </p:nvSpPr>
        <p:spPr>
          <a:xfrm>
            <a:off x="655817" y="2012595"/>
            <a:ext cx="84804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The </a:t>
            </a:r>
            <a:r>
              <a:rPr b="1" i="0" lang="en-US" sz="1600" u="none" cap="none" strike="noStrike">
                <a:solidFill>
                  <a:schemeClr val="dk1"/>
                </a:solidFill>
                <a:latin typeface="Times New Roman"/>
                <a:ea typeface="Times New Roman"/>
                <a:cs typeface="Times New Roman"/>
                <a:sym typeface="Times New Roman"/>
              </a:rPr>
              <a:t>HTTP Cache</a:t>
            </a:r>
            <a:r>
              <a:rPr b="0" i="0" lang="en-US" sz="1600" u="none" cap="none" strike="noStrike">
                <a:solidFill>
                  <a:schemeClr val="dk1"/>
                </a:solidFill>
                <a:latin typeface="Times New Roman"/>
                <a:ea typeface="Times New Roman"/>
                <a:cs typeface="Times New Roman"/>
                <a:sym typeface="Times New Roman"/>
              </a:rPr>
              <a:t> is an effective way to improve load performance because it reduces unnecessary network requests.</a:t>
            </a:r>
            <a:endParaRPr b="0" i="0" sz="1600" u="none" cap="none" strike="noStrike">
              <a:solidFill>
                <a:schemeClr val="dk1"/>
              </a:solidFill>
              <a:latin typeface="Times New Roman"/>
              <a:ea typeface="Times New Roman"/>
              <a:cs typeface="Times New Roman"/>
              <a:sym typeface="Times New Roman"/>
            </a:endParaRPr>
          </a:p>
        </p:txBody>
      </p:sp>
      <p:cxnSp>
        <p:nvCxnSpPr>
          <p:cNvPr id="492" name="Google Shape;492;p2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93" name="Google Shape;493;p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94" name="Google Shape;494;p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95" name="Google Shape;495;p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96" name="Google Shape;496;p2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000"/>
              <a:buNone/>
            </a:pPr>
            <a:fld id="{00000000-1234-1234-1234-123412341234}" type="slidenum">
              <a:rPr lang="en-US" sz="1000">
                <a:latin typeface="Times New Roman"/>
                <a:ea typeface="Times New Roman"/>
                <a:cs typeface="Times New Roman"/>
                <a:sym typeface="Times New Roman"/>
              </a:rPr>
              <a:t>‹#›</a:t>
            </a:fld>
            <a:endParaRPr sz="1000">
              <a:latin typeface="Times New Roman"/>
              <a:ea typeface="Times New Roman"/>
              <a:cs typeface="Times New Roman"/>
              <a:sym typeface="Times New Roman"/>
            </a:endParaRPr>
          </a:p>
        </p:txBody>
      </p:sp>
      <p:sp>
        <p:nvSpPr>
          <p:cNvPr id="502" name="Google Shape;502;p28"/>
          <p:cNvSpPr txBox="1"/>
          <p:nvPr>
            <p:ph idx="4294967295" type="title"/>
          </p:nvPr>
        </p:nvSpPr>
        <p:spPr>
          <a:xfrm>
            <a:off x="591145" y="125823"/>
            <a:ext cx="8229600" cy="522086"/>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latin typeface="Times New Roman"/>
                <a:ea typeface="Times New Roman"/>
                <a:cs typeface="Times New Roman"/>
                <a:sym typeface="Times New Roman"/>
              </a:rPr>
              <a:t>Domain Name System (DNS)</a:t>
            </a:r>
            <a:endParaRPr sz="2800">
              <a:latin typeface="Times New Roman"/>
              <a:ea typeface="Times New Roman"/>
              <a:cs typeface="Times New Roman"/>
              <a:sym typeface="Times New Roman"/>
            </a:endParaRPr>
          </a:p>
        </p:txBody>
      </p:sp>
      <p:pic>
        <p:nvPicPr>
          <p:cNvPr id="503" name="Google Shape;503;p28"/>
          <p:cNvPicPr preferRelativeResize="0"/>
          <p:nvPr/>
        </p:nvPicPr>
        <p:blipFill rotWithShape="1">
          <a:blip r:embed="rId3">
            <a:alphaModFix/>
          </a:blip>
          <a:srcRect b="0" l="0" r="0" t="0"/>
          <a:stretch/>
        </p:blipFill>
        <p:spPr>
          <a:xfrm>
            <a:off x="1419831" y="1931434"/>
            <a:ext cx="6005513" cy="1308497"/>
          </a:xfrm>
          <a:prstGeom prst="rect">
            <a:avLst/>
          </a:prstGeom>
          <a:noFill/>
          <a:ln>
            <a:noFill/>
          </a:ln>
        </p:spPr>
      </p:pic>
      <p:pic>
        <p:nvPicPr>
          <p:cNvPr id="504" name="Google Shape;504;p28"/>
          <p:cNvPicPr preferRelativeResize="0"/>
          <p:nvPr/>
        </p:nvPicPr>
        <p:blipFill rotWithShape="1">
          <a:blip r:embed="rId4">
            <a:alphaModFix/>
          </a:blip>
          <a:srcRect b="0" l="0" r="0" t="0"/>
          <a:stretch/>
        </p:blipFill>
        <p:spPr>
          <a:xfrm>
            <a:off x="2532460" y="1221582"/>
            <a:ext cx="548878" cy="950119"/>
          </a:xfrm>
          <a:prstGeom prst="rect">
            <a:avLst/>
          </a:prstGeom>
          <a:noFill/>
          <a:ln>
            <a:noFill/>
          </a:ln>
        </p:spPr>
      </p:pic>
      <p:pic>
        <p:nvPicPr>
          <p:cNvPr id="505" name="Google Shape;505;p28"/>
          <p:cNvPicPr preferRelativeResize="0"/>
          <p:nvPr/>
        </p:nvPicPr>
        <p:blipFill rotWithShape="1">
          <a:blip r:embed="rId5">
            <a:alphaModFix/>
          </a:blip>
          <a:srcRect b="0" l="0" r="0" t="0"/>
          <a:stretch/>
        </p:blipFill>
        <p:spPr>
          <a:xfrm>
            <a:off x="3024188" y="2051448"/>
            <a:ext cx="658416" cy="406003"/>
          </a:xfrm>
          <a:prstGeom prst="rect">
            <a:avLst/>
          </a:prstGeom>
          <a:noFill/>
          <a:ln>
            <a:noFill/>
          </a:ln>
        </p:spPr>
      </p:pic>
      <p:pic>
        <p:nvPicPr>
          <p:cNvPr id="506" name="Google Shape;506;p28"/>
          <p:cNvPicPr preferRelativeResize="0"/>
          <p:nvPr/>
        </p:nvPicPr>
        <p:blipFill rotWithShape="1">
          <a:blip r:embed="rId6">
            <a:alphaModFix/>
          </a:blip>
          <a:srcRect b="0" l="0" r="0" t="0"/>
          <a:stretch/>
        </p:blipFill>
        <p:spPr>
          <a:xfrm>
            <a:off x="4173141" y="3068241"/>
            <a:ext cx="2680097" cy="475059"/>
          </a:xfrm>
          <a:prstGeom prst="rect">
            <a:avLst/>
          </a:prstGeom>
          <a:noFill/>
          <a:ln>
            <a:noFill/>
          </a:ln>
        </p:spPr>
      </p:pic>
      <p:pic>
        <p:nvPicPr>
          <p:cNvPr id="507" name="Google Shape;507;p28"/>
          <p:cNvPicPr preferRelativeResize="0"/>
          <p:nvPr/>
        </p:nvPicPr>
        <p:blipFill rotWithShape="1">
          <a:blip r:embed="rId7">
            <a:alphaModFix/>
          </a:blip>
          <a:srcRect b="0" l="0" r="0" t="0"/>
          <a:stretch/>
        </p:blipFill>
        <p:spPr>
          <a:xfrm>
            <a:off x="3709987" y="2971800"/>
            <a:ext cx="3530204" cy="856060"/>
          </a:xfrm>
          <a:prstGeom prst="rect">
            <a:avLst/>
          </a:prstGeom>
          <a:noFill/>
          <a:ln>
            <a:noFill/>
          </a:ln>
        </p:spPr>
      </p:pic>
      <p:pic>
        <p:nvPicPr>
          <p:cNvPr id="508" name="Google Shape;508;p28"/>
          <p:cNvPicPr preferRelativeResize="0"/>
          <p:nvPr/>
        </p:nvPicPr>
        <p:blipFill rotWithShape="1">
          <a:blip r:embed="rId8">
            <a:alphaModFix/>
          </a:blip>
          <a:srcRect b="0" l="0" r="0" t="0"/>
          <a:stretch/>
        </p:blipFill>
        <p:spPr>
          <a:xfrm>
            <a:off x="3019425" y="2800350"/>
            <a:ext cx="747713" cy="472679"/>
          </a:xfrm>
          <a:prstGeom prst="rect">
            <a:avLst/>
          </a:prstGeom>
          <a:noFill/>
          <a:ln>
            <a:noFill/>
          </a:ln>
        </p:spPr>
      </p:pic>
      <p:pic>
        <p:nvPicPr>
          <p:cNvPr id="509" name="Google Shape;509;p28"/>
          <p:cNvPicPr preferRelativeResize="0"/>
          <p:nvPr/>
        </p:nvPicPr>
        <p:blipFill rotWithShape="1">
          <a:blip r:embed="rId9">
            <a:alphaModFix/>
          </a:blip>
          <a:srcRect b="0" l="0" r="0" t="0"/>
          <a:stretch/>
        </p:blipFill>
        <p:spPr>
          <a:xfrm>
            <a:off x="2224088" y="3053953"/>
            <a:ext cx="1083469" cy="946547"/>
          </a:xfrm>
          <a:prstGeom prst="rect">
            <a:avLst/>
          </a:prstGeom>
          <a:noFill/>
          <a:ln>
            <a:noFill/>
          </a:ln>
        </p:spPr>
      </p:pic>
      <p:pic>
        <p:nvPicPr>
          <p:cNvPr id="510" name="Google Shape;510;p28"/>
          <p:cNvPicPr preferRelativeResize="0"/>
          <p:nvPr/>
        </p:nvPicPr>
        <p:blipFill rotWithShape="1">
          <a:blip r:embed="rId10">
            <a:alphaModFix/>
          </a:blip>
          <a:srcRect b="0" l="0" r="0" t="0"/>
          <a:stretch/>
        </p:blipFill>
        <p:spPr>
          <a:xfrm>
            <a:off x="1310878" y="832792"/>
            <a:ext cx="5724525" cy="338786"/>
          </a:xfrm>
          <a:prstGeom prst="rect">
            <a:avLst/>
          </a:prstGeom>
          <a:solidFill>
            <a:srgbClr val="C8CBE6"/>
          </a:solidFill>
          <a:ln>
            <a:noFill/>
          </a:ln>
        </p:spPr>
      </p:pic>
      <p:sp>
        <p:nvSpPr>
          <p:cNvPr id="511" name="Google Shape;511;p28"/>
          <p:cNvSpPr/>
          <p:nvPr/>
        </p:nvSpPr>
        <p:spPr>
          <a:xfrm>
            <a:off x="5173368" y="1405472"/>
            <a:ext cx="117211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02124"/>
                </a:solidFill>
                <a:latin typeface="Times New Roman"/>
                <a:ea typeface="Times New Roman"/>
                <a:cs typeface="Times New Roman"/>
                <a:sym typeface="Times New Roman"/>
              </a:rPr>
              <a:t>69.63.</a:t>
            </a:r>
            <a:r>
              <a:rPr b="0" i="0" lang="en-US" sz="1400" u="none" cap="none" strike="noStrike">
                <a:solidFill>
                  <a:srgbClr val="202124"/>
                </a:solidFill>
                <a:latin typeface="Times New Roman"/>
                <a:ea typeface="Times New Roman"/>
                <a:cs typeface="Times New Roman"/>
                <a:sym typeface="Times New Roman"/>
              </a:rPr>
              <a:t> </a:t>
            </a:r>
            <a:r>
              <a:rPr b="1" i="0" lang="en-US" sz="1400" u="none" cap="none" strike="noStrike">
                <a:solidFill>
                  <a:srgbClr val="202124"/>
                </a:solidFill>
                <a:latin typeface="Times New Roman"/>
                <a:ea typeface="Times New Roman"/>
                <a:cs typeface="Times New Roman"/>
                <a:sym typeface="Times New Roman"/>
              </a:rPr>
              <a:t>176.13</a:t>
            </a:r>
            <a:endParaRPr/>
          </a:p>
          <a:p>
            <a:pPr indent="0" lvl="0" marL="0" marR="0" rtl="0" algn="l">
              <a:lnSpc>
                <a:spcPct val="100000"/>
              </a:lnSpc>
              <a:spcBef>
                <a:spcPts val="0"/>
              </a:spcBef>
              <a:spcAft>
                <a:spcPts val="0"/>
              </a:spcAft>
              <a:buNone/>
            </a:pPr>
            <a:r>
              <a:t/>
            </a:r>
            <a:endParaRPr b="1" i="0" sz="1400" u="none" cap="none" strike="noStrike">
              <a:solidFill>
                <a:srgbClr val="20212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400" u="none" cap="none" strike="noStrike">
                <a:solidFill>
                  <a:srgbClr val="202124"/>
                </a:solidFill>
                <a:latin typeface="Times New Roman"/>
                <a:ea typeface="Times New Roman"/>
                <a:cs typeface="Times New Roman"/>
                <a:sym typeface="Times New Roman"/>
              </a:rPr>
              <a:t>Facebook</a:t>
            </a:r>
            <a:endParaRPr b="0" i="0" sz="1400" u="none" cap="none" strike="noStrike">
              <a:solidFill>
                <a:srgbClr val="000000"/>
              </a:solidFill>
              <a:latin typeface="Times New Roman"/>
              <a:ea typeface="Times New Roman"/>
              <a:cs typeface="Times New Roman"/>
              <a:sym typeface="Times New Roman"/>
            </a:endParaRPr>
          </a:p>
        </p:txBody>
      </p:sp>
      <p:pic>
        <p:nvPicPr>
          <p:cNvPr id="512" name="Google Shape;512;p28"/>
          <p:cNvPicPr preferRelativeResize="0"/>
          <p:nvPr/>
        </p:nvPicPr>
        <p:blipFill rotWithShape="1">
          <a:blip r:embed="rId11">
            <a:alphaModFix/>
          </a:blip>
          <a:srcRect b="0" l="0" r="0" t="0"/>
          <a:stretch/>
        </p:blipFill>
        <p:spPr>
          <a:xfrm>
            <a:off x="7663561" y="1679254"/>
            <a:ext cx="1361377" cy="2528021"/>
          </a:xfrm>
          <a:prstGeom prst="rect">
            <a:avLst/>
          </a:prstGeom>
          <a:noFill/>
          <a:ln>
            <a:noFill/>
          </a:ln>
        </p:spPr>
      </p:pic>
      <p:cxnSp>
        <p:nvCxnSpPr>
          <p:cNvPr id="513" name="Google Shape;513;p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14" name="Google Shape;514;p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15" name="Google Shape;515;p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16" name="Google Shape;516;p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17" name="Google Shape;517;p28"/>
          <p:cNvPicPr preferRelativeResize="0"/>
          <p:nvPr/>
        </p:nvPicPr>
        <p:blipFill rotWithShape="1">
          <a:blip r:embed="rId12">
            <a:alphaModFix/>
          </a:blip>
          <a:srcRect b="0" l="0" r="0" t="0"/>
          <a:stretch/>
        </p:blipFill>
        <p:spPr>
          <a:xfrm>
            <a:off x="41822" y="47021"/>
            <a:ext cx="538608" cy="597579"/>
          </a:xfrm>
          <a:prstGeom prst="rect">
            <a:avLst/>
          </a:prstGeom>
          <a:noFill/>
          <a:ln>
            <a:noFill/>
          </a:ln>
        </p:spPr>
      </p:pic>
      <p:sp>
        <p:nvSpPr>
          <p:cNvPr id="518" name="Google Shape;518;p28"/>
          <p:cNvSpPr/>
          <p:nvPr/>
        </p:nvSpPr>
        <p:spPr>
          <a:xfrm>
            <a:off x="580428" y="4346376"/>
            <a:ext cx="1976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https://www.myip.com/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2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4"/>
                                        </p:tgtEl>
                                      </p:cBhvr>
                                    </p:animEffect>
                                    <p:set>
                                      <p:cBhvr>
                                        <p:cTn dur="1" fill="hold">
                                          <p:stCondLst>
                                            <p:cond delay="500"/>
                                          </p:stCondLst>
                                        </p:cTn>
                                        <p:tgtEl>
                                          <p:spTgt spid="5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2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5"/>
                                        </p:tgtEl>
                                      </p:cBhvr>
                                    </p:animEffect>
                                    <p:set>
                                      <p:cBhvr>
                                        <p:cTn dur="1" fill="hold">
                                          <p:stCondLst>
                                            <p:cond delay="500"/>
                                          </p:stCondLst>
                                        </p:cTn>
                                        <p:tgtEl>
                                          <p:spTgt spid="5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2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6"/>
                                        </p:tgtEl>
                                      </p:cBhvr>
                                    </p:animEffect>
                                    <p:set>
                                      <p:cBhvr>
                                        <p:cTn dur="1" fill="hold">
                                          <p:stCondLst>
                                            <p:cond delay="500"/>
                                          </p:stCondLst>
                                        </p:cTn>
                                        <p:tgtEl>
                                          <p:spTgt spid="5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2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7"/>
                                        </p:tgtEl>
                                      </p:cBhvr>
                                    </p:animEffect>
                                    <p:set>
                                      <p:cBhvr>
                                        <p:cTn dur="1" fill="hold">
                                          <p:stCondLst>
                                            <p:cond delay="500"/>
                                          </p:stCondLst>
                                        </p:cTn>
                                        <p:tgtEl>
                                          <p:spTgt spid="5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2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8"/>
                                        </p:tgtEl>
                                      </p:cBhvr>
                                    </p:animEffect>
                                    <p:set>
                                      <p:cBhvr>
                                        <p:cTn dur="1" fill="hold">
                                          <p:stCondLst>
                                            <p:cond delay="500"/>
                                          </p:stCondLst>
                                        </p:cTn>
                                        <p:tgtEl>
                                          <p:spTgt spid="5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9"/>
                                        </p:tgtEl>
                                      </p:cBhvr>
                                    </p:animEffect>
                                    <p:set>
                                      <p:cBhvr>
                                        <p:cTn dur="1" fill="hold">
                                          <p:stCondLst>
                                            <p:cond delay="500"/>
                                          </p:stCondLst>
                                        </p:cTn>
                                        <p:tgtEl>
                                          <p:spTgt spid="5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26" name="Google Shape;526;p29"/>
          <p:cNvSpPr txBox="1"/>
          <p:nvPr>
            <p:ph idx="4294967295" type="title"/>
          </p:nvPr>
        </p:nvSpPr>
        <p:spPr>
          <a:xfrm>
            <a:off x="1402773" y="33624"/>
            <a:ext cx="7543800" cy="533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Domain Name System (DNS) </a:t>
            </a:r>
            <a:endParaRPr b="1" sz="3200">
              <a:solidFill>
                <a:schemeClr val="dk1"/>
              </a:solidFill>
              <a:latin typeface="Times New Roman"/>
              <a:ea typeface="Times New Roman"/>
              <a:cs typeface="Times New Roman"/>
              <a:sym typeface="Times New Roman"/>
            </a:endParaRPr>
          </a:p>
        </p:txBody>
      </p:sp>
      <p:sp>
        <p:nvSpPr>
          <p:cNvPr id="527" name="Google Shape;527;p29"/>
          <p:cNvSpPr txBox="1"/>
          <p:nvPr>
            <p:ph idx="4294967295" type="body"/>
          </p:nvPr>
        </p:nvSpPr>
        <p:spPr>
          <a:xfrm>
            <a:off x="463154" y="752475"/>
            <a:ext cx="8483419" cy="3876675"/>
          </a:xfrm>
          <a:prstGeom prst="rect">
            <a:avLst/>
          </a:prstGeom>
          <a:noFill/>
          <a:ln>
            <a:noFill/>
          </a:ln>
        </p:spPr>
        <p:txBody>
          <a:bodyPr anchorCtr="0" anchor="t" bIns="34275" lIns="0" spcFirstLastPara="1" rIns="0" wrap="square" tIns="34275">
            <a:noAutofit/>
          </a:bodyPr>
          <a:lstStyle/>
          <a:p>
            <a:pPr indent="-330200" lvl="0" marL="457200" rtl="0" algn="just">
              <a:lnSpc>
                <a:spcPct val="140000"/>
              </a:lnSpc>
              <a:spcBef>
                <a:spcPts val="0"/>
              </a:spcBef>
              <a:spcAft>
                <a:spcPts val="0"/>
              </a:spcAft>
              <a:buClr>
                <a:schemeClr val="dk1"/>
              </a:buClr>
              <a:buSzPts val="1600"/>
              <a:buFont typeface="Noto Sans Symbols"/>
              <a:buChar char="⮚"/>
            </a:pPr>
            <a:r>
              <a:rPr b="1" lang="en-US" sz="1600">
                <a:solidFill>
                  <a:schemeClr val="dk1"/>
                </a:solidFill>
                <a:latin typeface="Times New Roman"/>
                <a:ea typeface="Times New Roman"/>
                <a:cs typeface="Times New Roman"/>
                <a:sym typeface="Times New Roman"/>
              </a:rPr>
              <a:t>Need for DNS:</a:t>
            </a:r>
            <a:endParaRPr sz="1600">
              <a:solidFill>
                <a:schemeClr val="dk1"/>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lang="en-US" sz="1600">
                <a:solidFill>
                  <a:schemeClr val="dk1"/>
                </a:solidFill>
                <a:latin typeface="Times New Roman"/>
                <a:ea typeface="Times New Roman"/>
                <a:cs typeface="Times New Roman"/>
                <a:sym typeface="Times New Roman"/>
              </a:rPr>
              <a:t>To identify an entity, TCP/IP protocols use the IP address, which uniquely identifies the connection of a host to the Internet. However, </a:t>
            </a:r>
            <a:r>
              <a:rPr b="1" lang="en-US" sz="1600">
                <a:solidFill>
                  <a:srgbClr val="C00000"/>
                </a:solidFill>
                <a:latin typeface="Times New Roman"/>
                <a:ea typeface="Times New Roman"/>
                <a:cs typeface="Times New Roman"/>
                <a:sym typeface="Times New Roman"/>
              </a:rPr>
              <a:t>people prefer to use names instead of numeric addresses. </a:t>
            </a:r>
            <a:r>
              <a:rPr lang="en-US" sz="1600">
                <a:solidFill>
                  <a:schemeClr val="dk1"/>
                </a:solidFill>
                <a:latin typeface="Times New Roman"/>
                <a:ea typeface="Times New Roman"/>
                <a:cs typeface="Times New Roman"/>
                <a:sym typeface="Times New Roman"/>
              </a:rPr>
              <a:t>Therefore, we need a system that can </a:t>
            </a:r>
            <a:r>
              <a:rPr b="1" lang="en-US" sz="1600">
                <a:solidFill>
                  <a:srgbClr val="002060"/>
                </a:solidFill>
                <a:latin typeface="Times New Roman"/>
                <a:ea typeface="Times New Roman"/>
                <a:cs typeface="Times New Roman"/>
                <a:sym typeface="Times New Roman"/>
              </a:rPr>
              <a:t>map a name to an address or an address to a name. (Map IP address with Domain Names)</a:t>
            </a:r>
            <a:endParaRPr b="1" sz="1600">
              <a:solidFill>
                <a:srgbClr val="002060"/>
              </a:solidFill>
              <a:latin typeface="Times New Roman"/>
              <a:ea typeface="Times New Roman"/>
              <a:cs typeface="Times New Roman"/>
              <a:sym typeface="Times New Roman"/>
            </a:endParaRPr>
          </a:p>
          <a:p>
            <a:pPr indent="-330200" lvl="0" marL="457200" rtl="0" algn="just">
              <a:lnSpc>
                <a:spcPct val="140000"/>
              </a:lnSpc>
              <a:spcBef>
                <a:spcPts val="0"/>
              </a:spcBef>
              <a:spcAft>
                <a:spcPts val="0"/>
              </a:spcAft>
              <a:buClr>
                <a:schemeClr val="dk1"/>
              </a:buClr>
              <a:buSzPts val="1600"/>
              <a:buFont typeface="Noto Sans Symbols"/>
              <a:buChar char="⮚"/>
            </a:pPr>
            <a:r>
              <a:rPr b="1" lang="en-US" sz="1600">
                <a:solidFill>
                  <a:schemeClr val="dk1"/>
                </a:solidFill>
                <a:latin typeface="Times New Roman"/>
                <a:ea typeface="Times New Roman"/>
                <a:cs typeface="Times New Roman"/>
                <a:sym typeface="Times New Roman"/>
              </a:rPr>
              <a:t>Name Space:</a:t>
            </a:r>
            <a:endParaRPr sz="1600">
              <a:solidFill>
                <a:schemeClr val="dk1"/>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lang="en-US" sz="1600">
                <a:solidFill>
                  <a:schemeClr val="dk1"/>
                </a:solidFill>
                <a:latin typeface="Times New Roman"/>
                <a:ea typeface="Times New Roman"/>
                <a:cs typeface="Times New Roman"/>
                <a:sym typeface="Times New Roman"/>
              </a:rPr>
              <a:t>To be unambiguous, the names assigned to machines must be carefully selected from a name space with complete control over the binding between the names and IP addresses. In other words, </a:t>
            </a:r>
            <a:r>
              <a:rPr b="1" lang="en-US" sz="1600">
                <a:solidFill>
                  <a:srgbClr val="C00000"/>
                </a:solidFill>
                <a:latin typeface="Times New Roman"/>
                <a:ea typeface="Times New Roman"/>
                <a:cs typeface="Times New Roman"/>
                <a:sym typeface="Times New Roman"/>
              </a:rPr>
              <a:t>the names must be unique because the addresses are unique. </a:t>
            </a:r>
            <a:endParaRPr b="1" sz="1600">
              <a:solidFill>
                <a:srgbClr val="C00000"/>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lang="en-US" sz="1600">
                <a:solidFill>
                  <a:schemeClr val="dk1"/>
                </a:solidFill>
                <a:latin typeface="Times New Roman"/>
                <a:ea typeface="Times New Roman"/>
                <a:cs typeface="Times New Roman"/>
                <a:sym typeface="Times New Roman"/>
              </a:rPr>
              <a:t>A name space that maps each address to </a:t>
            </a:r>
            <a:r>
              <a:rPr b="1" lang="en-US" sz="1600">
                <a:solidFill>
                  <a:srgbClr val="C00000"/>
                </a:solidFill>
                <a:latin typeface="Times New Roman"/>
                <a:ea typeface="Times New Roman"/>
                <a:cs typeface="Times New Roman"/>
                <a:sym typeface="Times New Roman"/>
              </a:rPr>
              <a:t>a unique name can be organized in </a:t>
            </a:r>
            <a:r>
              <a:rPr b="1" lang="en-US" sz="1800">
                <a:solidFill>
                  <a:srgbClr val="C00000"/>
                </a:solidFill>
                <a:latin typeface="Times New Roman"/>
                <a:ea typeface="Times New Roman"/>
                <a:cs typeface="Times New Roman"/>
                <a:sym typeface="Times New Roman"/>
              </a:rPr>
              <a:t>two ways: </a:t>
            </a:r>
            <a:endParaRPr b="1" sz="1800">
              <a:solidFill>
                <a:srgbClr val="C00000"/>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b="1" lang="en-US" sz="1800">
                <a:solidFill>
                  <a:srgbClr val="002060"/>
                </a:solidFill>
                <a:latin typeface="Times New Roman"/>
                <a:ea typeface="Times New Roman"/>
                <a:cs typeface="Times New Roman"/>
                <a:sym typeface="Times New Roman"/>
              </a:rPr>
              <a:t>Flat </a:t>
            </a:r>
            <a:r>
              <a:rPr b="1" lang="en-US" sz="1800">
                <a:solidFill>
                  <a:srgbClr val="C00000"/>
                </a:solidFill>
                <a:latin typeface="Times New Roman"/>
                <a:ea typeface="Times New Roman"/>
                <a:cs typeface="Times New Roman"/>
                <a:sym typeface="Times New Roman"/>
              </a:rPr>
              <a:t>or</a:t>
            </a:r>
            <a:r>
              <a:rPr b="1" lang="en-US" sz="1800">
                <a:solidFill>
                  <a:srgbClr val="002060"/>
                </a:solidFill>
                <a:latin typeface="Times New Roman"/>
                <a:ea typeface="Times New Roman"/>
                <a:cs typeface="Times New Roman"/>
                <a:sym typeface="Times New Roman"/>
              </a:rPr>
              <a:t> Hierarchical.</a:t>
            </a:r>
            <a:endParaRPr b="1" sz="1800">
              <a:solidFill>
                <a:srgbClr val="002060"/>
              </a:solidFill>
              <a:latin typeface="Times New Roman"/>
              <a:ea typeface="Times New Roman"/>
              <a:cs typeface="Times New Roman"/>
              <a:sym typeface="Times New Roman"/>
            </a:endParaRPr>
          </a:p>
          <a:p>
            <a:pPr indent="0" lvl="0" marL="0" rtl="0" algn="just">
              <a:lnSpc>
                <a:spcPct val="140000"/>
              </a:lnSpc>
              <a:spcBef>
                <a:spcPts val="0"/>
              </a:spcBef>
              <a:spcAft>
                <a:spcPts val="0"/>
              </a:spcAft>
              <a:buClr>
                <a:schemeClr val="dk1"/>
              </a:buClr>
              <a:buSzPts val="852"/>
              <a:buFont typeface="Arial"/>
              <a:buNone/>
            </a:pPr>
            <a:r>
              <a:t/>
            </a:r>
            <a:endParaRPr sz="1395">
              <a:solidFill>
                <a:schemeClr val="dk1"/>
              </a:solidFill>
              <a:latin typeface="Times New Roman"/>
              <a:ea typeface="Times New Roman"/>
              <a:cs typeface="Times New Roman"/>
              <a:sym typeface="Times New Roman"/>
            </a:endParaRPr>
          </a:p>
        </p:txBody>
      </p:sp>
      <p:cxnSp>
        <p:nvCxnSpPr>
          <p:cNvPr id="528" name="Google Shape;528;p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29" name="Google Shape;529;p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30" name="Google Shape;530;p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31" name="Google Shape;531;p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32" name="Google Shape;532;p2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0" name="Google Shape;130;p3"/>
          <p:cNvSpPr txBox="1"/>
          <p:nvPr>
            <p:ph idx="4294967295" type="title"/>
          </p:nvPr>
        </p:nvSpPr>
        <p:spPr>
          <a:xfrm>
            <a:off x="1600200" y="214313"/>
            <a:ext cx="7543800" cy="544512"/>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5000"/>
              </a:lnSpc>
              <a:spcBef>
                <a:spcPts val="0"/>
              </a:spcBef>
              <a:spcAft>
                <a:spcPts val="0"/>
              </a:spcAft>
              <a:buClr>
                <a:schemeClr val="dk1"/>
              </a:buClr>
              <a:buSzPct val="34375"/>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4375"/>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4375"/>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4375"/>
              <a:buFont typeface="Arial"/>
              <a:buNone/>
            </a:pPr>
            <a:r>
              <a:rPr b="1" lang="en-US" sz="3200">
                <a:solidFill>
                  <a:srgbClr val="002060"/>
                </a:solidFill>
                <a:latin typeface="Times New Roman"/>
                <a:ea typeface="Times New Roman"/>
                <a:cs typeface="Times New Roman"/>
                <a:sym typeface="Times New Roman"/>
              </a:rPr>
              <a:t>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0181"/>
              <a:buFont typeface="Arial"/>
              <a:buNone/>
            </a:pPr>
            <a:r>
              <a:t/>
            </a:r>
            <a:endParaRPr b="1" sz="3643">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rgbClr val="002060"/>
              </a:buClr>
              <a:buSzPct val="87779"/>
              <a:buFont typeface="Calibri"/>
              <a:buNone/>
            </a:pPr>
            <a:r>
              <a:rPr b="1" lang="en-US" sz="3643">
                <a:solidFill>
                  <a:schemeClr val="dk2"/>
                </a:solidFill>
                <a:latin typeface="Times New Roman"/>
                <a:ea typeface="Times New Roman"/>
                <a:cs typeface="Times New Roman"/>
                <a:sym typeface="Times New Roman"/>
              </a:rPr>
              <a:t>Contents</a:t>
            </a:r>
            <a:endParaRPr b="1" sz="3643">
              <a:solidFill>
                <a:schemeClr val="dk2"/>
              </a:solidFill>
              <a:latin typeface="Times New Roman"/>
              <a:ea typeface="Times New Roman"/>
              <a:cs typeface="Times New Roman"/>
              <a:sym typeface="Times New Roman"/>
            </a:endParaRPr>
          </a:p>
        </p:txBody>
      </p:sp>
      <p:sp>
        <p:nvSpPr>
          <p:cNvPr id="131" name="Google Shape;131;p3"/>
          <p:cNvSpPr txBox="1"/>
          <p:nvPr>
            <p:ph idx="4294967295" type="body"/>
          </p:nvPr>
        </p:nvSpPr>
        <p:spPr>
          <a:xfrm>
            <a:off x="708420" y="713656"/>
            <a:ext cx="8300498" cy="3760788"/>
          </a:xfrm>
          <a:prstGeom prst="rect">
            <a:avLst/>
          </a:prstGeom>
          <a:noFill/>
          <a:ln>
            <a:noFill/>
          </a:ln>
        </p:spPr>
        <p:txBody>
          <a:bodyPr anchorCtr="0" anchor="t" bIns="34275" lIns="0" spcFirstLastPara="1" rIns="0" wrap="square" tIns="34275">
            <a:noAutofit/>
          </a:bodyPr>
          <a:lstStyle/>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Hypertext Transfer Protocol (HTTP)</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Domain Name System (DNS)</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Dynamic Host Control Protocol (DHCP)</a:t>
            </a:r>
            <a:endParaRPr/>
          </a:p>
          <a:p>
            <a:pPr indent="-330200" lvl="0" marL="330200" rtl="0" algn="just">
              <a:lnSpc>
                <a:spcPct val="115000"/>
              </a:lnSpc>
              <a:spcBef>
                <a:spcPts val="0"/>
              </a:spcBef>
              <a:spcAft>
                <a:spcPts val="0"/>
              </a:spcAft>
              <a:buSzPts val="2400"/>
              <a:buFont typeface="Noto Sans Symbols"/>
              <a:buChar char="⮚"/>
            </a:pPr>
            <a:r>
              <a:rPr b="1" lang="en-US" sz="2400">
                <a:solidFill>
                  <a:srgbClr val="C00000"/>
                </a:solidFill>
                <a:latin typeface="Times New Roman"/>
                <a:ea typeface="Times New Roman"/>
                <a:cs typeface="Times New Roman"/>
                <a:sym typeface="Times New Roman"/>
              </a:rPr>
              <a:t>Simple Mail Transfer Protocol: </a:t>
            </a:r>
            <a:endParaRPr/>
          </a:p>
          <a:p>
            <a:pPr indent="-342900" lvl="1" marL="1130300" rtl="0" algn="just">
              <a:lnSpc>
                <a:spcPct val="100000"/>
              </a:lnSpc>
              <a:spcBef>
                <a:spcPts val="0"/>
              </a:spcBef>
              <a:spcAft>
                <a:spcPts val="0"/>
              </a:spcAft>
              <a:buSzPts val="2400"/>
              <a:buFont typeface="Noto Sans Symbols"/>
              <a:buChar char="❖"/>
            </a:pPr>
            <a:r>
              <a:rPr lang="en-US" sz="2000">
                <a:latin typeface="Arial"/>
                <a:ea typeface="Arial"/>
                <a:cs typeface="Arial"/>
                <a:sym typeface="Arial"/>
              </a:rPr>
              <a:t>POP3 (Post Office Protocol 3), </a:t>
            </a:r>
            <a:endParaRPr sz="2000">
              <a:latin typeface="Arial"/>
              <a:ea typeface="Arial"/>
              <a:cs typeface="Arial"/>
              <a:sym typeface="Arial"/>
            </a:endParaRPr>
          </a:p>
          <a:p>
            <a:pPr indent="-342900" lvl="1" marL="1130300" rtl="0" algn="just">
              <a:lnSpc>
                <a:spcPct val="100000"/>
              </a:lnSpc>
              <a:spcBef>
                <a:spcPts val="0"/>
              </a:spcBef>
              <a:spcAft>
                <a:spcPts val="0"/>
              </a:spcAft>
              <a:buSzPts val="2400"/>
              <a:buFont typeface="Noto Sans Symbols"/>
              <a:buChar char="❖"/>
            </a:pPr>
            <a:r>
              <a:rPr lang="en-US" sz="2000">
                <a:solidFill>
                  <a:schemeClr val="dk1"/>
                </a:solidFill>
                <a:latin typeface="Arial"/>
                <a:ea typeface="Arial"/>
                <a:cs typeface="Arial"/>
                <a:sym typeface="Arial"/>
              </a:rPr>
              <a:t>IMAP(Internet Message Access Protocol), </a:t>
            </a:r>
            <a:endParaRPr sz="2000">
              <a:solidFill>
                <a:schemeClr val="dk1"/>
              </a:solidFill>
              <a:latin typeface="Arial"/>
              <a:ea typeface="Arial"/>
              <a:cs typeface="Arial"/>
              <a:sym typeface="Arial"/>
            </a:endParaRPr>
          </a:p>
          <a:p>
            <a:pPr indent="-342900" lvl="1" marL="1130300" rtl="0" algn="just">
              <a:lnSpc>
                <a:spcPct val="100000"/>
              </a:lnSpc>
              <a:spcBef>
                <a:spcPts val="0"/>
              </a:spcBef>
              <a:spcAft>
                <a:spcPts val="0"/>
              </a:spcAft>
              <a:buSzPts val="2400"/>
              <a:buFont typeface="Noto Sans Symbols"/>
              <a:buChar char="❖"/>
            </a:pPr>
            <a:r>
              <a:rPr lang="en-US" sz="2000">
                <a:solidFill>
                  <a:schemeClr val="dk1"/>
                </a:solidFill>
                <a:latin typeface="Arial"/>
                <a:ea typeface="Arial"/>
                <a:cs typeface="Arial"/>
                <a:sym typeface="Arial"/>
              </a:rPr>
              <a:t>MIME (Multipurpose Internet Mail Extension )</a:t>
            </a:r>
            <a:endParaRPr sz="2000">
              <a:solidFill>
                <a:schemeClr val="dk1"/>
              </a:solidFill>
              <a:latin typeface="Arial"/>
              <a:ea typeface="Arial"/>
              <a:cs typeface="Arial"/>
              <a:sym typeface="Arial"/>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File Transfer Protocol (FTP)</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TELNET</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Simple Network Management Protocol (SNMP)</a:t>
            </a:r>
            <a:endParaRPr sz="2400">
              <a:solidFill>
                <a:schemeClr val="dk1"/>
              </a:solidFill>
              <a:latin typeface="Times New Roman"/>
              <a:ea typeface="Times New Roman"/>
              <a:cs typeface="Times New Roman"/>
              <a:sym typeface="Times New Roman"/>
            </a:endParaRPr>
          </a:p>
        </p:txBody>
      </p:sp>
      <p:cxnSp>
        <p:nvCxnSpPr>
          <p:cNvPr id="132" name="Google Shape;132;p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3" name="Google Shape;133;p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4" name="Google Shape;134;p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5" name="Google Shape;135;p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6" name="Google Shape;136;p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40" name="Google Shape;540;p30"/>
          <p:cNvSpPr txBox="1"/>
          <p:nvPr>
            <p:ph idx="4294967295" type="title"/>
          </p:nvPr>
        </p:nvSpPr>
        <p:spPr>
          <a:xfrm>
            <a:off x="1179311" y="18382"/>
            <a:ext cx="7543800" cy="5857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Domain Name System (DNS)</a:t>
            </a:r>
            <a:endParaRPr b="1" sz="3200">
              <a:solidFill>
                <a:schemeClr val="dk1"/>
              </a:solidFill>
              <a:latin typeface="Times New Roman"/>
              <a:ea typeface="Times New Roman"/>
              <a:cs typeface="Times New Roman"/>
              <a:sym typeface="Times New Roman"/>
            </a:endParaRPr>
          </a:p>
        </p:txBody>
      </p:sp>
      <p:sp>
        <p:nvSpPr>
          <p:cNvPr id="541" name="Google Shape;541;p30"/>
          <p:cNvSpPr txBox="1"/>
          <p:nvPr>
            <p:ph idx="4294967295" type="body"/>
          </p:nvPr>
        </p:nvSpPr>
        <p:spPr>
          <a:xfrm>
            <a:off x="764582" y="724047"/>
            <a:ext cx="7599362" cy="3876675"/>
          </a:xfrm>
          <a:prstGeom prst="rect">
            <a:avLst/>
          </a:prstGeom>
          <a:noFill/>
          <a:ln>
            <a:noFill/>
          </a:ln>
        </p:spPr>
        <p:txBody>
          <a:bodyPr anchorCtr="0" anchor="t" bIns="34275" lIns="0" spcFirstLastPara="1" rIns="0" wrap="square" tIns="34275">
            <a:noAutofit/>
          </a:bodyPr>
          <a:lstStyle/>
          <a:p>
            <a:pPr indent="-342900" lvl="0" marL="457200" rtl="0" algn="just">
              <a:lnSpc>
                <a:spcPct val="140000"/>
              </a:lnSpc>
              <a:spcBef>
                <a:spcPts val="0"/>
              </a:spcBef>
              <a:spcAft>
                <a:spcPts val="0"/>
              </a:spcAft>
              <a:buClr>
                <a:schemeClr val="dk1"/>
              </a:buClr>
              <a:buSzPts val="1800"/>
              <a:buFont typeface="Noto Sans Symbols"/>
              <a:buChar char="⮚"/>
            </a:pPr>
            <a:r>
              <a:rPr lang="en-US" sz="2000">
                <a:solidFill>
                  <a:schemeClr val="dk1"/>
                </a:solidFill>
                <a:latin typeface="Times New Roman"/>
                <a:ea typeface="Times New Roman"/>
                <a:cs typeface="Times New Roman"/>
                <a:sym typeface="Times New Roman"/>
              </a:rPr>
              <a:t>DNS can use the services of UDP using the </a:t>
            </a:r>
            <a:r>
              <a:rPr b="1" lang="en-US" sz="2000">
                <a:solidFill>
                  <a:srgbClr val="002060"/>
                </a:solidFill>
                <a:latin typeface="Times New Roman"/>
                <a:ea typeface="Times New Roman"/>
                <a:cs typeface="Times New Roman"/>
                <a:sym typeface="Times New Roman"/>
              </a:rPr>
              <a:t>well-known port 53</a:t>
            </a:r>
            <a:endParaRPr b="1" sz="2000">
              <a:solidFill>
                <a:srgbClr val="002060"/>
              </a:solidFill>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The DNS name space</a:t>
            </a:r>
            <a:endParaRPr sz="1800">
              <a:solidFill>
                <a:schemeClr val="dk1"/>
              </a:solidFill>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Domain Resource records</a:t>
            </a:r>
            <a:endParaRPr sz="1800">
              <a:solidFill>
                <a:schemeClr val="dk1"/>
              </a:solidFill>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Name servers</a:t>
            </a:r>
            <a:endParaRPr sz="1800">
              <a:solidFill>
                <a:schemeClr val="dk1"/>
              </a:solidFill>
              <a:latin typeface="Times New Roman"/>
              <a:ea typeface="Times New Roman"/>
              <a:cs typeface="Times New Roman"/>
              <a:sym typeface="Times New Roman"/>
            </a:endParaRPr>
          </a:p>
          <a:p>
            <a:pPr indent="0" lvl="0" marL="457200" rtl="0" algn="just">
              <a:lnSpc>
                <a:spcPct val="140000"/>
              </a:lnSpc>
              <a:spcBef>
                <a:spcPts val="0"/>
              </a:spcBef>
              <a:spcAft>
                <a:spcPts val="0"/>
              </a:spcAft>
              <a:buClr>
                <a:schemeClr val="dk1"/>
              </a:buClr>
              <a:buSzPts val="1100"/>
              <a:buFont typeface="Arial"/>
              <a:buNone/>
            </a:pPr>
            <a:r>
              <a:rPr b="1" lang="en-US" sz="1600">
                <a:solidFill>
                  <a:srgbClr val="C00000"/>
                </a:solidFill>
                <a:latin typeface="Times New Roman"/>
                <a:ea typeface="Times New Roman"/>
                <a:cs typeface="Times New Roman"/>
                <a:sym typeface="Times New Roman"/>
              </a:rPr>
              <a:t>Real time example: </a:t>
            </a:r>
            <a:r>
              <a:rPr b="1" lang="en-US" sz="1600">
                <a:solidFill>
                  <a:schemeClr val="dk1"/>
                </a:solidFill>
                <a:latin typeface="Times New Roman"/>
                <a:ea typeface="Times New Roman"/>
                <a:cs typeface="Times New Roman"/>
                <a:sym typeface="Times New Roman"/>
              </a:rPr>
              <a:t>Phone Book. </a:t>
            </a:r>
            <a:r>
              <a:rPr lang="en-US" sz="1600">
                <a:solidFill>
                  <a:schemeClr val="dk1"/>
                </a:solidFill>
                <a:latin typeface="Times New Roman"/>
                <a:ea typeface="Times New Roman"/>
                <a:cs typeface="Times New Roman"/>
                <a:sym typeface="Times New Roman"/>
              </a:rPr>
              <a:t>We cant remember phone numbers but by person names we can remember.</a:t>
            </a:r>
            <a:endParaRPr sz="1600">
              <a:solidFill>
                <a:schemeClr val="dk1"/>
              </a:solidFill>
              <a:latin typeface="Times New Roman"/>
              <a:ea typeface="Times New Roman"/>
              <a:cs typeface="Times New Roman"/>
              <a:sym typeface="Times New Roman"/>
            </a:endParaRPr>
          </a:p>
          <a:p>
            <a:pPr indent="0" lvl="0" marL="457200" rtl="0" algn="just">
              <a:lnSpc>
                <a:spcPct val="140000"/>
              </a:lnSpc>
              <a:spcBef>
                <a:spcPts val="0"/>
              </a:spcBef>
              <a:spcAft>
                <a:spcPts val="0"/>
              </a:spcAft>
              <a:buSzPts val="852"/>
              <a:buNone/>
            </a:pPr>
            <a:r>
              <a:rPr b="1" lang="en-US" sz="1800">
                <a:solidFill>
                  <a:srgbClr val="C00000"/>
                </a:solidFill>
                <a:latin typeface="Times New Roman"/>
                <a:ea typeface="Times New Roman"/>
                <a:cs typeface="Times New Roman"/>
                <a:sym typeface="Times New Roman"/>
              </a:rPr>
              <a:t>Ex: </a:t>
            </a:r>
            <a:r>
              <a:rPr b="1" lang="en-US"/>
              <a:t>3.1.234.34 </a:t>
            </a:r>
            <a:endParaRPr b="1"/>
          </a:p>
          <a:p>
            <a:pPr indent="0" lvl="0" marL="457200" rtl="0" algn="just">
              <a:lnSpc>
                <a:spcPct val="140000"/>
              </a:lnSpc>
              <a:spcBef>
                <a:spcPts val="0"/>
              </a:spcBef>
              <a:spcAft>
                <a:spcPts val="0"/>
              </a:spcAft>
              <a:buSzPts val="852"/>
              <a:buNone/>
            </a:pPr>
            <a:r>
              <a:rPr b="1" lang="en-US" sz="1800">
                <a:solidFill>
                  <a:srgbClr val="C00000"/>
                </a:solidFill>
                <a:latin typeface="Times New Roman"/>
                <a:ea typeface="Times New Roman"/>
                <a:cs typeface="Times New Roman"/>
                <a:sym typeface="Times New Roman"/>
              </a:rPr>
              <a:t>cricinfo ip address (for cricket lovers)</a:t>
            </a:r>
            <a:endParaRPr/>
          </a:p>
          <a:p>
            <a:pPr indent="0" lvl="0" marL="457200" rtl="0" algn="just">
              <a:lnSpc>
                <a:spcPct val="140000"/>
              </a:lnSpc>
              <a:spcBef>
                <a:spcPts val="0"/>
              </a:spcBef>
              <a:spcAft>
                <a:spcPts val="0"/>
              </a:spcAft>
              <a:buSzPts val="852"/>
              <a:buNone/>
            </a:pPr>
            <a:r>
              <a:t/>
            </a:r>
            <a:endParaRPr b="1" sz="1800">
              <a:solidFill>
                <a:srgbClr val="C00000"/>
              </a:solidFill>
              <a:latin typeface="Times New Roman"/>
              <a:ea typeface="Times New Roman"/>
              <a:cs typeface="Times New Roman"/>
              <a:sym typeface="Times New Roman"/>
            </a:endParaRPr>
          </a:p>
          <a:p>
            <a:pPr indent="0" lvl="0" marL="457200" rtl="0" algn="just">
              <a:lnSpc>
                <a:spcPct val="140000"/>
              </a:lnSpc>
              <a:spcBef>
                <a:spcPts val="0"/>
              </a:spcBef>
              <a:spcAft>
                <a:spcPts val="0"/>
              </a:spcAft>
              <a:buSzPts val="852"/>
              <a:buNone/>
            </a:pPr>
            <a:r>
              <a:t/>
            </a:r>
            <a:endParaRPr b="1" sz="1800">
              <a:solidFill>
                <a:srgbClr val="C00000"/>
              </a:solidFill>
              <a:latin typeface="Times New Roman"/>
              <a:ea typeface="Times New Roman"/>
              <a:cs typeface="Times New Roman"/>
              <a:sym typeface="Times New Roman"/>
            </a:endParaRPr>
          </a:p>
          <a:p>
            <a:pPr indent="0" lvl="0" marL="0" rtl="0" algn="just">
              <a:lnSpc>
                <a:spcPct val="140000"/>
              </a:lnSpc>
              <a:spcBef>
                <a:spcPts val="0"/>
              </a:spcBef>
              <a:spcAft>
                <a:spcPts val="0"/>
              </a:spcAft>
              <a:buSzPts val="852"/>
              <a:buNone/>
            </a:pPr>
            <a:r>
              <a:t/>
            </a:r>
            <a:endParaRPr sz="1400">
              <a:solidFill>
                <a:srgbClr val="C00000"/>
              </a:solidFill>
              <a:latin typeface="Times New Roman"/>
              <a:ea typeface="Times New Roman"/>
              <a:cs typeface="Times New Roman"/>
              <a:sym typeface="Times New Roman"/>
            </a:endParaRPr>
          </a:p>
        </p:txBody>
      </p:sp>
      <p:cxnSp>
        <p:nvCxnSpPr>
          <p:cNvPr id="542" name="Google Shape;542;p3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43" name="Google Shape;543;p3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44" name="Google Shape;544;p3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45" name="Google Shape;545;p3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46" name="Google Shape;546;p3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54" name="Google Shape;554;p31"/>
          <p:cNvSpPr txBox="1"/>
          <p:nvPr>
            <p:ph idx="4294967295" type="title"/>
          </p:nvPr>
        </p:nvSpPr>
        <p:spPr>
          <a:xfrm>
            <a:off x="708420" y="96255"/>
            <a:ext cx="7543800" cy="5016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US" sz="40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Domain names and labels</a:t>
            </a:r>
            <a:endParaRPr sz="2800">
              <a:solidFill>
                <a:schemeClr val="dk1"/>
              </a:solidFill>
              <a:latin typeface="Times New Roman"/>
              <a:ea typeface="Times New Roman"/>
              <a:cs typeface="Times New Roman"/>
              <a:sym typeface="Times New Roman"/>
            </a:endParaRPr>
          </a:p>
        </p:txBody>
      </p:sp>
      <p:sp>
        <p:nvSpPr>
          <p:cNvPr id="555" name="Google Shape;555;p31"/>
          <p:cNvSpPr txBox="1"/>
          <p:nvPr/>
        </p:nvSpPr>
        <p:spPr>
          <a:xfrm>
            <a:off x="993835" y="4062766"/>
            <a:ext cx="3366656"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rgbClr val="002060"/>
                </a:solidFill>
                <a:latin typeface="Times New Roman"/>
                <a:ea typeface="Times New Roman"/>
                <a:cs typeface="Times New Roman"/>
                <a:sym typeface="Times New Roman"/>
              </a:rPr>
              <a:t>Domain names and labels</a:t>
            </a:r>
            <a:endParaRPr b="0" i="0" sz="1600" u="none" cap="none" strike="noStrike">
              <a:solidFill>
                <a:srgbClr val="000000"/>
              </a:solidFill>
              <a:latin typeface="Times New Roman"/>
              <a:ea typeface="Times New Roman"/>
              <a:cs typeface="Times New Roman"/>
              <a:sym typeface="Times New Roman"/>
            </a:endParaRPr>
          </a:p>
        </p:txBody>
      </p:sp>
      <p:pic>
        <p:nvPicPr>
          <p:cNvPr id="556" name="Google Shape;556;p31"/>
          <p:cNvPicPr preferRelativeResize="0"/>
          <p:nvPr/>
        </p:nvPicPr>
        <p:blipFill rotWithShape="1">
          <a:blip r:embed="rId3">
            <a:alphaModFix/>
          </a:blip>
          <a:srcRect b="0" l="0" r="0" t="0"/>
          <a:stretch/>
        </p:blipFill>
        <p:spPr>
          <a:xfrm>
            <a:off x="1073196" y="939021"/>
            <a:ext cx="3790507" cy="2987212"/>
          </a:xfrm>
          <a:prstGeom prst="rect">
            <a:avLst/>
          </a:prstGeom>
          <a:noFill/>
          <a:ln>
            <a:noFill/>
          </a:ln>
        </p:spPr>
      </p:pic>
      <p:pic>
        <p:nvPicPr>
          <p:cNvPr id="557" name="Google Shape;557;p31"/>
          <p:cNvPicPr preferRelativeResize="0"/>
          <p:nvPr/>
        </p:nvPicPr>
        <p:blipFill rotWithShape="1">
          <a:blip r:embed="rId4">
            <a:alphaModFix/>
          </a:blip>
          <a:srcRect b="0" l="0" r="0" t="0"/>
          <a:stretch/>
        </p:blipFill>
        <p:spPr>
          <a:xfrm>
            <a:off x="4977245" y="1124555"/>
            <a:ext cx="3894859" cy="2845063"/>
          </a:xfrm>
          <a:prstGeom prst="rect">
            <a:avLst/>
          </a:prstGeom>
          <a:noFill/>
          <a:ln>
            <a:noFill/>
          </a:ln>
        </p:spPr>
      </p:pic>
      <p:sp>
        <p:nvSpPr>
          <p:cNvPr id="558" name="Google Shape;558;p31"/>
          <p:cNvSpPr/>
          <p:nvPr/>
        </p:nvSpPr>
        <p:spPr>
          <a:xfrm>
            <a:off x="2990016" y="1029708"/>
            <a:ext cx="58701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Server</a:t>
            </a:r>
            <a:endParaRPr b="0" i="0" sz="1200" u="none" cap="none" strike="noStrike">
              <a:solidFill>
                <a:schemeClr val="dk1"/>
              </a:solidFill>
              <a:latin typeface="Times New Roman"/>
              <a:ea typeface="Times New Roman"/>
              <a:cs typeface="Times New Roman"/>
              <a:sym typeface="Times New Roman"/>
            </a:endParaRPr>
          </a:p>
        </p:txBody>
      </p:sp>
      <p:sp>
        <p:nvSpPr>
          <p:cNvPr id="559" name="Google Shape;559;p31"/>
          <p:cNvSpPr/>
          <p:nvPr/>
        </p:nvSpPr>
        <p:spPr>
          <a:xfrm>
            <a:off x="5482069" y="3969618"/>
            <a:ext cx="36619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Role of Cache is to store web pages and taken care by ISP</a:t>
            </a:r>
            <a:endParaRPr b="0" i="0" sz="1400" u="none" cap="none" strike="noStrike">
              <a:solidFill>
                <a:schemeClr val="dk1"/>
              </a:solidFill>
              <a:latin typeface="Times New Roman"/>
              <a:ea typeface="Times New Roman"/>
              <a:cs typeface="Times New Roman"/>
              <a:sym typeface="Times New Roman"/>
            </a:endParaRPr>
          </a:p>
        </p:txBody>
      </p:sp>
      <p:cxnSp>
        <p:nvCxnSpPr>
          <p:cNvPr id="560" name="Google Shape;560;p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61" name="Google Shape;561;p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62" name="Google Shape;562;p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63" name="Google Shape;563;p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64" name="Google Shape;564;p31"/>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72" name="Google Shape;572;p32"/>
          <p:cNvSpPr txBox="1"/>
          <p:nvPr>
            <p:ph idx="4294967295" type="title"/>
          </p:nvPr>
        </p:nvSpPr>
        <p:spPr>
          <a:xfrm>
            <a:off x="792363" y="99619"/>
            <a:ext cx="7543800" cy="4826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None/>
            </a:pPr>
            <a:r>
              <a:rPr b="1" lang="en-US" sz="3200">
                <a:solidFill>
                  <a:schemeClr val="dk1"/>
                </a:solidFill>
                <a:latin typeface="Times New Roman"/>
                <a:ea typeface="Times New Roman"/>
                <a:cs typeface="Times New Roman"/>
                <a:sym typeface="Times New Roman"/>
              </a:rPr>
              <a:t> </a:t>
            </a:r>
            <a:r>
              <a:rPr lang="en-US" sz="2800"/>
              <a:t>The DNS process</a:t>
            </a:r>
            <a:endParaRPr sz="2800">
              <a:solidFill>
                <a:schemeClr val="dk1"/>
              </a:solidFill>
              <a:latin typeface="Times New Roman"/>
              <a:ea typeface="Times New Roman"/>
              <a:cs typeface="Times New Roman"/>
              <a:sym typeface="Times New Roman"/>
            </a:endParaRPr>
          </a:p>
        </p:txBody>
      </p:sp>
      <p:cxnSp>
        <p:nvCxnSpPr>
          <p:cNvPr id="573" name="Google Shape;573;p3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74" name="Google Shape;574;p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575" name="Google Shape;575;p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76" name="Google Shape;576;p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77" name="Google Shape;577;p3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578" name="Google Shape;578;p32"/>
          <p:cNvSpPr/>
          <p:nvPr/>
        </p:nvSpPr>
        <p:spPr>
          <a:xfrm>
            <a:off x="792363" y="1071494"/>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9" name="Google Shape;579;p32"/>
          <p:cNvSpPr/>
          <p:nvPr/>
        </p:nvSpPr>
        <p:spPr>
          <a:xfrm>
            <a:off x="708420" y="724047"/>
            <a:ext cx="8079264" cy="400109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A browser, application or device called the DNS client, issues a DNS request or DNS address lookup, providing a hostname such as “example.com”.</a:t>
            </a:r>
            <a:endParaRPr/>
          </a:p>
          <a:p>
            <a:pPr indent="-342900" lvl="0" marL="342900" marR="0" rtl="0" algn="l">
              <a:lnSpc>
                <a:spcPct val="100000"/>
              </a:lnSpc>
              <a:spcBef>
                <a:spcPts val="60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The request is received by a DNS resolver, which is responsible for finding the correct IP address for that hostname. The DNS resolver looks for a DNS name server that holds the IP address for the hostname in the DNS request.</a:t>
            </a:r>
            <a:endParaRPr/>
          </a:p>
          <a:p>
            <a:pPr indent="-342900" lvl="0" marL="342900" marR="0" rtl="0" algn="l">
              <a:lnSpc>
                <a:spcPct val="100000"/>
              </a:lnSpc>
              <a:spcBef>
                <a:spcPts val="60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The resolver starts from the Internet’s root DNS server, moving down the hierarchy to Top Level Domain (TLD) DNS servers (“.com” in this case), down to the name server responsible for the specific domain “example.com”.</a:t>
            </a:r>
            <a:endParaRPr/>
          </a:p>
          <a:p>
            <a:pPr indent="-342900" lvl="0" marL="342900" marR="0" rtl="0" algn="l">
              <a:lnSpc>
                <a:spcPct val="100000"/>
              </a:lnSpc>
              <a:spcBef>
                <a:spcPts val="60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When the resolver reaches the authoritative DNS name server for “example.com”, it receives the IP address and other relevant details, and returns it to the DNS client. The DNS request is now resolved.</a:t>
            </a:r>
            <a:endParaRPr/>
          </a:p>
          <a:p>
            <a:pPr indent="-342900" lvl="0" marL="342900" marR="0" rtl="0" algn="l">
              <a:lnSpc>
                <a:spcPct val="100000"/>
              </a:lnSpc>
              <a:spcBef>
                <a:spcPts val="60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The DNS client device can connect to the server directly using the correct IP address.</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87" name="Google Shape;587;p33"/>
          <p:cNvSpPr txBox="1"/>
          <p:nvPr>
            <p:ph idx="4294967295" type="title"/>
          </p:nvPr>
        </p:nvSpPr>
        <p:spPr>
          <a:xfrm>
            <a:off x="591144" y="47021"/>
            <a:ext cx="8324255" cy="52000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Calibri"/>
              <a:buNone/>
            </a:pPr>
            <a:r>
              <a:rPr lang="en-US" sz="40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Part of the DNS name space divided into zones</a:t>
            </a:r>
            <a:endParaRPr b="1" sz="2000">
              <a:solidFill>
                <a:schemeClr val="dk1"/>
              </a:solidFill>
              <a:latin typeface="Times New Roman"/>
              <a:ea typeface="Times New Roman"/>
              <a:cs typeface="Times New Roman"/>
              <a:sym typeface="Times New Roman"/>
            </a:endParaRPr>
          </a:p>
        </p:txBody>
      </p:sp>
      <p:sp>
        <p:nvSpPr>
          <p:cNvPr id="588" name="Google Shape;588;p33"/>
          <p:cNvSpPr txBox="1"/>
          <p:nvPr/>
        </p:nvSpPr>
        <p:spPr>
          <a:xfrm>
            <a:off x="630363" y="4005506"/>
            <a:ext cx="77790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Part of the DNS name space divided into zones  (which are circled).</a:t>
            </a:r>
            <a:endParaRPr b="0"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p:txBody>
      </p:sp>
      <p:pic>
        <p:nvPicPr>
          <p:cNvPr id="589" name="Google Shape;589;p33"/>
          <p:cNvPicPr preferRelativeResize="0"/>
          <p:nvPr/>
        </p:nvPicPr>
        <p:blipFill rotWithShape="1">
          <a:blip r:embed="rId3">
            <a:alphaModFix/>
          </a:blip>
          <a:srcRect b="0" l="0" r="0" t="0"/>
          <a:stretch/>
        </p:blipFill>
        <p:spPr>
          <a:xfrm>
            <a:off x="921748" y="734438"/>
            <a:ext cx="7095000" cy="3053100"/>
          </a:xfrm>
          <a:prstGeom prst="rect">
            <a:avLst/>
          </a:prstGeom>
          <a:noFill/>
          <a:ln>
            <a:noFill/>
          </a:ln>
        </p:spPr>
      </p:pic>
      <p:cxnSp>
        <p:nvCxnSpPr>
          <p:cNvPr id="590" name="Google Shape;590;p3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91" name="Google Shape;591;p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92" name="Google Shape;592;p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93" name="Google Shape;593;p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94" name="Google Shape;594;p3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02" name="Google Shape;602;p34"/>
          <p:cNvSpPr txBox="1"/>
          <p:nvPr>
            <p:ph idx="4294967295" type="title"/>
          </p:nvPr>
        </p:nvSpPr>
        <p:spPr>
          <a:xfrm>
            <a:off x="1600200" y="214314"/>
            <a:ext cx="7543800" cy="356454"/>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Calibri"/>
              <a:buNone/>
            </a:pPr>
            <a:r>
              <a:rPr b="1" lang="en-US" sz="3200">
                <a:solidFill>
                  <a:schemeClr val="dk1"/>
                </a:solidFill>
                <a:latin typeface="Times New Roman"/>
                <a:ea typeface="Times New Roman"/>
                <a:cs typeface="Times New Roman"/>
                <a:sym typeface="Times New Roman"/>
              </a:rPr>
              <a:t>Generic top-level domains</a:t>
            </a:r>
            <a:endParaRPr b="1" sz="3200">
              <a:solidFill>
                <a:schemeClr val="dk1"/>
              </a:solidFill>
              <a:latin typeface="Times New Roman"/>
              <a:ea typeface="Times New Roman"/>
              <a:cs typeface="Times New Roman"/>
              <a:sym typeface="Times New Roman"/>
            </a:endParaRPr>
          </a:p>
        </p:txBody>
      </p:sp>
      <p:sp>
        <p:nvSpPr>
          <p:cNvPr id="603" name="Google Shape;603;p34"/>
          <p:cNvSpPr txBox="1"/>
          <p:nvPr/>
        </p:nvSpPr>
        <p:spPr>
          <a:xfrm>
            <a:off x="-149891" y="4262847"/>
            <a:ext cx="7825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a:t>
            </a:r>
            <a:r>
              <a:rPr b="0" i="0" lang="en-US" sz="1400" u="none" cap="none" strike="noStrike">
                <a:solidFill>
                  <a:srgbClr val="000000"/>
                </a:solidFill>
                <a:latin typeface="Arial"/>
                <a:ea typeface="Arial"/>
                <a:cs typeface="Arial"/>
                <a:sym typeface="Arial"/>
              </a:rPr>
              <a:t>: </a:t>
            </a:r>
            <a:r>
              <a:rPr b="0" i="0" lang="en-US" sz="1600" u="none" cap="none" strike="noStrike">
                <a:solidFill>
                  <a:schemeClr val="dk1"/>
                </a:solidFill>
                <a:latin typeface="Times New Roman"/>
                <a:ea typeface="Times New Roman"/>
                <a:cs typeface="Times New Roman"/>
                <a:sym typeface="Times New Roman"/>
              </a:rPr>
              <a:t> Generic top-level domains</a:t>
            </a:r>
            <a:endParaRPr b="0" i="0" sz="1600" u="none" cap="none" strike="noStrike">
              <a:solidFill>
                <a:srgbClr val="000000"/>
              </a:solidFill>
              <a:latin typeface="Arial"/>
              <a:ea typeface="Arial"/>
              <a:cs typeface="Arial"/>
              <a:sym typeface="Arial"/>
            </a:endParaRPr>
          </a:p>
        </p:txBody>
      </p:sp>
      <p:cxnSp>
        <p:nvCxnSpPr>
          <p:cNvPr id="604" name="Google Shape;604;p3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05" name="Google Shape;605;p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06" name="Google Shape;606;p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07" name="Google Shape;607;p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08" name="Google Shape;608;p3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609" name="Google Shape;609;p34"/>
          <p:cNvPicPr preferRelativeResize="0"/>
          <p:nvPr/>
        </p:nvPicPr>
        <p:blipFill rotWithShape="1">
          <a:blip r:embed="rId4">
            <a:alphaModFix/>
          </a:blip>
          <a:srcRect b="0" l="0" r="0" t="0"/>
          <a:stretch/>
        </p:blipFill>
        <p:spPr>
          <a:xfrm>
            <a:off x="1780494" y="803494"/>
            <a:ext cx="5567538" cy="361824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17" name="Google Shape;617;p35"/>
          <p:cNvSpPr txBox="1"/>
          <p:nvPr>
            <p:ph idx="4294967295" type="title"/>
          </p:nvPr>
        </p:nvSpPr>
        <p:spPr>
          <a:xfrm>
            <a:off x="535982" y="135271"/>
            <a:ext cx="8056562" cy="3367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7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Example of a resolver looking up a remote name in  10 steps</a:t>
            </a:r>
            <a:endParaRPr b="1" sz="2400">
              <a:solidFill>
                <a:schemeClr val="dk1"/>
              </a:solidFill>
              <a:latin typeface="Times New Roman"/>
              <a:ea typeface="Times New Roman"/>
              <a:cs typeface="Times New Roman"/>
              <a:sym typeface="Times New Roman"/>
            </a:endParaRPr>
          </a:p>
        </p:txBody>
      </p:sp>
      <p:sp>
        <p:nvSpPr>
          <p:cNvPr id="618" name="Google Shape;618;p35"/>
          <p:cNvSpPr txBox="1"/>
          <p:nvPr/>
        </p:nvSpPr>
        <p:spPr>
          <a:xfrm>
            <a:off x="621347" y="4173984"/>
            <a:ext cx="7779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Example of a resolver looking up a remote name in  10 steps</a:t>
            </a:r>
            <a:endParaRPr b="0" i="0" sz="1500" u="none" cap="none" strike="noStrike">
              <a:solidFill>
                <a:schemeClr val="dk1"/>
              </a:solidFill>
              <a:latin typeface="Times New Roman"/>
              <a:ea typeface="Times New Roman"/>
              <a:cs typeface="Times New Roman"/>
              <a:sym typeface="Times New Roman"/>
            </a:endParaRPr>
          </a:p>
        </p:txBody>
      </p:sp>
      <p:pic>
        <p:nvPicPr>
          <p:cNvPr id="619" name="Google Shape;619;p35"/>
          <p:cNvPicPr preferRelativeResize="0"/>
          <p:nvPr/>
        </p:nvPicPr>
        <p:blipFill rotWithShape="1">
          <a:blip r:embed="rId3">
            <a:alphaModFix/>
          </a:blip>
          <a:srcRect b="0" l="0" r="0" t="0"/>
          <a:stretch/>
        </p:blipFill>
        <p:spPr>
          <a:xfrm>
            <a:off x="580429" y="803494"/>
            <a:ext cx="8277152" cy="3053100"/>
          </a:xfrm>
          <a:prstGeom prst="rect">
            <a:avLst/>
          </a:prstGeom>
          <a:noFill/>
          <a:ln>
            <a:noFill/>
          </a:ln>
        </p:spPr>
      </p:pic>
      <p:sp>
        <p:nvSpPr>
          <p:cNvPr id="620" name="Google Shape;620;p35"/>
          <p:cNvSpPr/>
          <p:nvPr/>
        </p:nvSpPr>
        <p:spPr>
          <a:xfrm>
            <a:off x="3244921" y="3523248"/>
            <a:ext cx="1460656"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Times New Roman"/>
                <a:ea typeface="Times New Roman"/>
                <a:cs typeface="Times New Roman"/>
                <a:sym typeface="Times New Roman"/>
              </a:rPr>
              <a:t>Local cache/ DNS resolver </a:t>
            </a:r>
            <a:endParaRPr b="0" i="0" sz="900" u="none" cap="none" strike="noStrike">
              <a:solidFill>
                <a:schemeClr val="dk1"/>
              </a:solidFill>
              <a:latin typeface="Times New Roman"/>
              <a:ea typeface="Times New Roman"/>
              <a:cs typeface="Times New Roman"/>
              <a:sym typeface="Times New Roman"/>
            </a:endParaRPr>
          </a:p>
        </p:txBody>
      </p:sp>
      <p:sp>
        <p:nvSpPr>
          <p:cNvPr id="621" name="Google Shape;621;p35"/>
          <p:cNvSpPr/>
          <p:nvPr/>
        </p:nvSpPr>
        <p:spPr>
          <a:xfrm>
            <a:off x="7328664" y="2990662"/>
            <a:ext cx="133562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Times New Roman"/>
                <a:ea typeface="Times New Roman"/>
                <a:cs typeface="Times New Roman"/>
                <a:sym typeface="Times New Roman"/>
              </a:rPr>
              <a:t>Top level Domain server</a:t>
            </a:r>
            <a:endParaRPr b="0" i="0" sz="900" u="none" cap="none" strike="noStrike">
              <a:solidFill>
                <a:schemeClr val="dk1"/>
              </a:solidFill>
              <a:latin typeface="Times New Roman"/>
              <a:ea typeface="Times New Roman"/>
              <a:cs typeface="Times New Roman"/>
              <a:sym typeface="Times New Roman"/>
            </a:endParaRPr>
          </a:p>
        </p:txBody>
      </p:sp>
      <p:sp>
        <p:nvSpPr>
          <p:cNvPr id="622" name="Google Shape;622;p35"/>
          <p:cNvSpPr/>
          <p:nvPr/>
        </p:nvSpPr>
        <p:spPr>
          <a:xfrm>
            <a:off x="6647066" y="3757893"/>
            <a:ext cx="2518638"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Times New Roman"/>
                <a:ea typeface="Times New Roman"/>
                <a:cs typeface="Times New Roman"/>
                <a:sym typeface="Times New Roman"/>
              </a:rPr>
              <a:t>Actual IP addresses present in Autoreactive severs</a:t>
            </a:r>
            <a:endParaRPr b="0" i="0" sz="900" u="none" cap="none" strike="noStrike">
              <a:solidFill>
                <a:schemeClr val="dk1"/>
              </a:solidFill>
              <a:latin typeface="Times New Roman"/>
              <a:ea typeface="Times New Roman"/>
              <a:cs typeface="Times New Roman"/>
              <a:sym typeface="Times New Roman"/>
            </a:endParaRPr>
          </a:p>
        </p:txBody>
      </p:sp>
      <p:cxnSp>
        <p:nvCxnSpPr>
          <p:cNvPr id="623" name="Google Shape;623;p3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24" name="Google Shape;624;p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25" name="Google Shape;625;p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26" name="Google Shape;626;p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27" name="Google Shape;627;p3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35" name="Google Shape;635;p36"/>
          <p:cNvSpPr txBox="1"/>
          <p:nvPr>
            <p:ph idx="4294967295" type="title"/>
          </p:nvPr>
        </p:nvSpPr>
        <p:spPr>
          <a:xfrm>
            <a:off x="695075" y="115320"/>
            <a:ext cx="7543800" cy="4302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Resolution </a:t>
            </a:r>
            <a:endParaRPr sz="3200">
              <a:solidFill>
                <a:schemeClr val="dk1"/>
              </a:solidFill>
              <a:latin typeface="Times New Roman"/>
              <a:ea typeface="Times New Roman"/>
              <a:cs typeface="Times New Roman"/>
              <a:sym typeface="Times New Roman"/>
            </a:endParaRPr>
          </a:p>
        </p:txBody>
      </p:sp>
      <p:cxnSp>
        <p:nvCxnSpPr>
          <p:cNvPr id="636" name="Google Shape;636;p3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37" name="Google Shape;637;p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38" name="Google Shape;638;p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39" name="Google Shape;639;p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40" name="Google Shape;640;p3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641" name="Google Shape;641;p36"/>
          <p:cNvSpPr/>
          <p:nvPr/>
        </p:nvSpPr>
        <p:spPr>
          <a:xfrm>
            <a:off x="706924" y="998344"/>
            <a:ext cx="7123841"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Mapping a name to an address or an address to a name is called name-address resolution</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Resolutions can be of two types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1. Recursive  Resolution</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2. Iterative Resolution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49" name="Google Shape;649;p37"/>
          <p:cNvSpPr txBox="1"/>
          <p:nvPr>
            <p:ph idx="4294967295" type="title"/>
          </p:nvPr>
        </p:nvSpPr>
        <p:spPr>
          <a:xfrm>
            <a:off x="1600200" y="69850"/>
            <a:ext cx="7543800" cy="4302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Recursive Resolution </a:t>
            </a:r>
            <a:r>
              <a:rPr b="1" lang="en-US" sz="1400">
                <a:solidFill>
                  <a:schemeClr val="dk1"/>
                </a:solidFill>
                <a:latin typeface="Times New Roman"/>
                <a:ea typeface="Times New Roman"/>
                <a:cs typeface="Times New Roman"/>
                <a:sym typeface="Times New Roman"/>
              </a:rPr>
              <a:t>(IP Address should take from Root Server) </a:t>
            </a:r>
            <a:endParaRPr b="1" sz="1600">
              <a:solidFill>
                <a:schemeClr val="dk1"/>
              </a:solidFill>
              <a:latin typeface="Times New Roman"/>
              <a:ea typeface="Times New Roman"/>
              <a:cs typeface="Times New Roman"/>
              <a:sym typeface="Times New Roman"/>
            </a:endParaRPr>
          </a:p>
        </p:txBody>
      </p:sp>
      <p:sp>
        <p:nvSpPr>
          <p:cNvPr id="650" name="Google Shape;650;p37"/>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 </a:t>
            </a:r>
            <a:r>
              <a:rPr b="0" i="0" lang="en-US" sz="1300" u="none" cap="none" strike="noStrike">
                <a:solidFill>
                  <a:schemeClr val="dk1"/>
                </a:solidFill>
                <a:latin typeface="Times New Roman"/>
                <a:ea typeface="Times New Roman"/>
                <a:cs typeface="Times New Roman"/>
                <a:sym typeface="Times New Roman"/>
              </a:rPr>
              <a:t> Recursive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651" name="Google Shape;651;p37"/>
          <p:cNvPicPr preferRelativeResize="0"/>
          <p:nvPr/>
        </p:nvPicPr>
        <p:blipFill rotWithShape="1">
          <a:blip r:embed="rId3">
            <a:alphaModFix/>
          </a:blip>
          <a:srcRect b="0" l="0" r="0" t="0"/>
          <a:stretch/>
        </p:blipFill>
        <p:spPr>
          <a:xfrm>
            <a:off x="3225944" y="3248809"/>
            <a:ext cx="1429184" cy="1124452"/>
          </a:xfrm>
          <a:prstGeom prst="rect">
            <a:avLst/>
          </a:prstGeom>
          <a:noFill/>
          <a:ln>
            <a:noFill/>
          </a:ln>
        </p:spPr>
      </p:pic>
      <p:sp>
        <p:nvSpPr>
          <p:cNvPr id="652" name="Google Shape;652;p37"/>
          <p:cNvSpPr/>
          <p:nvPr/>
        </p:nvSpPr>
        <p:spPr>
          <a:xfrm>
            <a:off x="4655128" y="3593055"/>
            <a:ext cx="383265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1. Host want to access website from some server like </a:t>
            </a:r>
            <a:r>
              <a:rPr b="0" i="0" lang="en-US"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www.ssgmce.com</a:t>
            </a:r>
            <a:r>
              <a:rPr b="0" i="0" lang="en-US" sz="1200" u="sng" cap="none" strike="noStrike">
                <a:solidFill>
                  <a:schemeClr val="dk1"/>
                </a:solidFill>
                <a:latin typeface="Times New Roman"/>
                <a:ea typeface="Times New Roman"/>
                <a:cs typeface="Times New Roman"/>
                <a:sym typeface="Times New Roman"/>
              </a:rPr>
              <a:t>.</a:t>
            </a:r>
            <a:r>
              <a:rPr b="0" i="0" lang="en-US" sz="1200" u="none" cap="none" strike="noStrike">
                <a:solidFill>
                  <a:schemeClr val="dk1"/>
                </a:solidFill>
                <a:latin typeface="Times New Roman"/>
                <a:ea typeface="Times New Roman"/>
                <a:cs typeface="Times New Roman"/>
                <a:sym typeface="Times New Roman"/>
              </a:rPr>
              <a:t> So host will need IP address.  </a:t>
            </a:r>
            <a:endParaRPr b="0" i="0" sz="1200" u="none" cap="none" strike="noStrike">
              <a:solidFill>
                <a:schemeClr val="dk1"/>
              </a:solidFill>
              <a:latin typeface="Times New Roman"/>
              <a:ea typeface="Times New Roman"/>
              <a:cs typeface="Times New Roman"/>
              <a:sym typeface="Times New Roman"/>
            </a:endParaRPr>
          </a:p>
        </p:txBody>
      </p:sp>
      <p:sp>
        <p:nvSpPr>
          <p:cNvPr id="653" name="Google Shape;653;p37"/>
          <p:cNvSpPr/>
          <p:nvPr/>
        </p:nvSpPr>
        <p:spPr>
          <a:xfrm>
            <a:off x="107880" y="4121822"/>
            <a:ext cx="302259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2. Host send Query Message to DNS resolver. Will search for corresponding IP address into its own cache memory. </a:t>
            </a:r>
            <a:endParaRPr b="0" i="0" sz="1200" u="none" cap="none" strike="noStrike">
              <a:solidFill>
                <a:schemeClr val="dk1"/>
              </a:solidFill>
              <a:latin typeface="Times New Roman"/>
              <a:ea typeface="Times New Roman"/>
              <a:cs typeface="Times New Roman"/>
              <a:sym typeface="Times New Roman"/>
            </a:endParaRPr>
          </a:p>
        </p:txBody>
      </p:sp>
      <p:pic>
        <p:nvPicPr>
          <p:cNvPr id="654" name="Google Shape;654;p37"/>
          <p:cNvPicPr preferRelativeResize="0"/>
          <p:nvPr/>
        </p:nvPicPr>
        <p:blipFill rotWithShape="1">
          <a:blip r:embed="rId5">
            <a:alphaModFix/>
          </a:blip>
          <a:srcRect b="0" l="0" r="0" t="0"/>
          <a:stretch/>
        </p:blipFill>
        <p:spPr>
          <a:xfrm>
            <a:off x="1506071" y="2926080"/>
            <a:ext cx="1719873" cy="1128640"/>
          </a:xfrm>
          <a:prstGeom prst="rect">
            <a:avLst/>
          </a:prstGeom>
          <a:noFill/>
          <a:ln>
            <a:noFill/>
          </a:ln>
        </p:spPr>
      </p:pic>
      <p:sp>
        <p:nvSpPr>
          <p:cNvPr id="655" name="Google Shape;655;p37"/>
          <p:cNvSpPr/>
          <p:nvPr/>
        </p:nvSpPr>
        <p:spPr>
          <a:xfrm>
            <a:off x="-126996" y="2765254"/>
            <a:ext cx="19237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3. If It finds IP address, send IP address back to the host called caching</a:t>
            </a:r>
            <a:endParaRPr b="0" i="0" sz="1200" u="none" cap="none" strike="noStrike">
              <a:solidFill>
                <a:schemeClr val="dk1"/>
              </a:solidFill>
              <a:latin typeface="Times New Roman"/>
              <a:ea typeface="Times New Roman"/>
              <a:cs typeface="Times New Roman"/>
              <a:sym typeface="Times New Roman"/>
            </a:endParaRPr>
          </a:p>
        </p:txBody>
      </p:sp>
      <p:pic>
        <p:nvPicPr>
          <p:cNvPr id="656" name="Google Shape;656;p37"/>
          <p:cNvPicPr preferRelativeResize="0"/>
          <p:nvPr/>
        </p:nvPicPr>
        <p:blipFill rotWithShape="1">
          <a:blip r:embed="rId6">
            <a:alphaModFix/>
          </a:blip>
          <a:srcRect b="0" l="0" r="0" t="0"/>
          <a:stretch/>
        </p:blipFill>
        <p:spPr>
          <a:xfrm>
            <a:off x="1954128" y="1452282"/>
            <a:ext cx="2288977" cy="1440247"/>
          </a:xfrm>
          <a:prstGeom prst="rect">
            <a:avLst/>
          </a:prstGeom>
          <a:noFill/>
          <a:ln>
            <a:noFill/>
          </a:ln>
        </p:spPr>
      </p:pic>
      <p:sp>
        <p:nvSpPr>
          <p:cNvPr id="657" name="Google Shape;657;p37"/>
          <p:cNvSpPr/>
          <p:nvPr/>
        </p:nvSpPr>
        <p:spPr>
          <a:xfrm>
            <a:off x="840883" y="1564234"/>
            <a:ext cx="19237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4. If IP add not found, Resolver will forward .com Query to Root server</a:t>
            </a:r>
            <a:endParaRPr b="0" i="0" sz="1200" u="none" cap="none" strike="noStrike">
              <a:solidFill>
                <a:schemeClr val="dk1"/>
              </a:solidFill>
              <a:latin typeface="Times New Roman"/>
              <a:ea typeface="Times New Roman"/>
              <a:cs typeface="Times New Roman"/>
              <a:sym typeface="Times New Roman"/>
            </a:endParaRPr>
          </a:p>
        </p:txBody>
      </p:sp>
      <p:pic>
        <p:nvPicPr>
          <p:cNvPr id="658" name="Google Shape;658;p37"/>
          <p:cNvPicPr preferRelativeResize="0"/>
          <p:nvPr/>
        </p:nvPicPr>
        <p:blipFill rotWithShape="1">
          <a:blip r:embed="rId7">
            <a:alphaModFix/>
          </a:blip>
          <a:srcRect b="0" l="0" r="0" t="0"/>
          <a:stretch/>
        </p:blipFill>
        <p:spPr>
          <a:xfrm>
            <a:off x="3225944" y="615636"/>
            <a:ext cx="1977699" cy="1158764"/>
          </a:xfrm>
          <a:prstGeom prst="rect">
            <a:avLst/>
          </a:prstGeom>
          <a:noFill/>
          <a:ln>
            <a:noFill/>
          </a:ln>
        </p:spPr>
      </p:pic>
      <p:sp>
        <p:nvSpPr>
          <p:cNvPr id="659" name="Google Shape;659;p37"/>
          <p:cNvSpPr/>
          <p:nvPr/>
        </p:nvSpPr>
        <p:spPr>
          <a:xfrm>
            <a:off x="1366464" y="486938"/>
            <a:ext cx="19237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5. Root Server forward Query to </a:t>
            </a:r>
            <a:r>
              <a:rPr b="0" i="0" lang="en-US" sz="1200" u="none" cap="none" strike="noStrike">
                <a:solidFill>
                  <a:srgbClr val="C00000"/>
                </a:solidFill>
                <a:latin typeface="Times New Roman"/>
                <a:ea typeface="Times New Roman"/>
                <a:cs typeface="Times New Roman"/>
                <a:sym typeface="Times New Roman"/>
              </a:rPr>
              <a:t>Top Level Domain</a:t>
            </a:r>
            <a:r>
              <a:rPr b="0" i="0" lang="en-US" sz="1200" u="none" cap="none" strike="noStrike">
                <a:solidFill>
                  <a:schemeClr val="dk1"/>
                </a:solidFill>
                <a:latin typeface="Times New Roman"/>
                <a:ea typeface="Times New Roman"/>
                <a:cs typeface="Times New Roman"/>
                <a:sym typeface="Times New Roman"/>
              </a:rPr>
              <a:t> server i.e. .com server </a:t>
            </a:r>
            <a:endParaRPr b="0" i="0" sz="1200" u="none" cap="none" strike="noStrike">
              <a:solidFill>
                <a:schemeClr val="dk1"/>
              </a:solidFill>
              <a:latin typeface="Times New Roman"/>
              <a:ea typeface="Times New Roman"/>
              <a:cs typeface="Times New Roman"/>
              <a:sym typeface="Times New Roman"/>
            </a:endParaRPr>
          </a:p>
        </p:txBody>
      </p:sp>
      <p:pic>
        <p:nvPicPr>
          <p:cNvPr id="660" name="Google Shape;660;p37"/>
          <p:cNvPicPr preferRelativeResize="0"/>
          <p:nvPr/>
        </p:nvPicPr>
        <p:blipFill rotWithShape="1">
          <a:blip r:embed="rId8">
            <a:alphaModFix/>
          </a:blip>
          <a:srcRect b="0" l="0" r="0" t="0"/>
          <a:stretch/>
        </p:blipFill>
        <p:spPr>
          <a:xfrm>
            <a:off x="4888006" y="1144927"/>
            <a:ext cx="1478466" cy="1985548"/>
          </a:xfrm>
          <a:prstGeom prst="rect">
            <a:avLst/>
          </a:prstGeom>
          <a:noFill/>
          <a:ln>
            <a:noFill/>
          </a:ln>
        </p:spPr>
      </p:pic>
      <p:sp>
        <p:nvSpPr>
          <p:cNvPr id="661" name="Google Shape;661;p37"/>
          <p:cNvSpPr/>
          <p:nvPr/>
        </p:nvSpPr>
        <p:spPr>
          <a:xfrm>
            <a:off x="6260238" y="1630293"/>
            <a:ext cx="192375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6. This AS contain mapping table which converts domain name into IP address</a:t>
            </a:r>
            <a:endParaRPr b="0" i="0" sz="1200" u="none" cap="none" strike="noStrike">
              <a:solidFill>
                <a:schemeClr val="dk1"/>
              </a:solidFill>
              <a:latin typeface="Times New Roman"/>
              <a:ea typeface="Times New Roman"/>
              <a:cs typeface="Times New Roman"/>
              <a:sym typeface="Times New Roman"/>
            </a:endParaRPr>
          </a:p>
        </p:txBody>
      </p:sp>
      <p:pic>
        <p:nvPicPr>
          <p:cNvPr id="662" name="Google Shape;662;p37"/>
          <p:cNvPicPr preferRelativeResize="0"/>
          <p:nvPr/>
        </p:nvPicPr>
        <p:blipFill rotWithShape="1">
          <a:blip r:embed="rId9">
            <a:alphaModFix/>
          </a:blip>
          <a:srcRect b="0" l="0" r="0" t="0"/>
          <a:stretch/>
        </p:blipFill>
        <p:spPr>
          <a:xfrm>
            <a:off x="4602322" y="1630293"/>
            <a:ext cx="647867" cy="852457"/>
          </a:xfrm>
          <a:prstGeom prst="rect">
            <a:avLst/>
          </a:prstGeom>
          <a:noFill/>
          <a:ln>
            <a:noFill/>
          </a:ln>
        </p:spPr>
      </p:pic>
      <p:pic>
        <p:nvPicPr>
          <p:cNvPr id="663" name="Google Shape;663;p37"/>
          <p:cNvPicPr preferRelativeResize="0"/>
          <p:nvPr/>
        </p:nvPicPr>
        <p:blipFill rotWithShape="1">
          <a:blip r:embed="rId10">
            <a:alphaModFix/>
          </a:blip>
          <a:srcRect b="0" l="0" r="0" t="0"/>
          <a:stretch/>
        </p:blipFill>
        <p:spPr>
          <a:xfrm>
            <a:off x="3774688" y="1678764"/>
            <a:ext cx="652013" cy="601075"/>
          </a:xfrm>
          <a:prstGeom prst="rect">
            <a:avLst/>
          </a:prstGeom>
          <a:noFill/>
          <a:ln>
            <a:noFill/>
          </a:ln>
        </p:spPr>
      </p:pic>
      <p:pic>
        <p:nvPicPr>
          <p:cNvPr id="664" name="Google Shape;664;p37"/>
          <p:cNvPicPr preferRelativeResize="0"/>
          <p:nvPr/>
        </p:nvPicPr>
        <p:blipFill rotWithShape="1">
          <a:blip r:embed="rId10">
            <a:alphaModFix/>
          </a:blip>
          <a:srcRect b="0" l="0" r="0" t="0"/>
          <a:stretch/>
        </p:blipFill>
        <p:spPr>
          <a:xfrm>
            <a:off x="2665729" y="2580632"/>
            <a:ext cx="652013" cy="601075"/>
          </a:xfrm>
          <a:prstGeom prst="rect">
            <a:avLst/>
          </a:prstGeom>
          <a:noFill/>
          <a:ln>
            <a:noFill/>
          </a:ln>
        </p:spPr>
      </p:pic>
      <p:sp>
        <p:nvSpPr>
          <p:cNvPr id="665" name="Google Shape;665;p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66" name="Google Shape;666;p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67" name="Google Shape;667;p37"/>
          <p:cNvPicPr preferRelativeResize="0"/>
          <p:nvPr/>
        </p:nvPicPr>
        <p:blipFill rotWithShape="1">
          <a:blip r:embed="rId11">
            <a:alphaModFix/>
          </a:blip>
          <a:srcRect b="0" l="0" r="0" t="0"/>
          <a:stretch/>
        </p:blipFill>
        <p:spPr>
          <a:xfrm>
            <a:off x="41822" y="47021"/>
            <a:ext cx="538608" cy="597579"/>
          </a:xfrm>
          <a:prstGeom prst="rect">
            <a:avLst/>
          </a:prstGeom>
          <a:noFill/>
          <a:ln>
            <a:noFill/>
          </a:ln>
        </p:spPr>
      </p:pic>
      <p:sp>
        <p:nvSpPr>
          <p:cNvPr id="668" name="Google Shape;668;p37"/>
          <p:cNvSpPr/>
          <p:nvPr/>
        </p:nvSpPr>
        <p:spPr>
          <a:xfrm>
            <a:off x="5250189" y="526878"/>
            <a:ext cx="2063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Top Level Domain</a:t>
            </a:r>
            <a:r>
              <a:rPr b="0" i="0" lang="en-US" sz="1400" u="none" cap="none" strike="noStrike">
                <a:solidFill>
                  <a:schemeClr val="dk1"/>
                </a:solidFill>
                <a:latin typeface="Times New Roman"/>
                <a:ea typeface="Times New Roman"/>
                <a:cs typeface="Times New Roman"/>
                <a:sym typeface="Times New Roman"/>
              </a:rPr>
              <a:t> Server</a:t>
            </a:r>
            <a:endParaRPr b="0" i="0" sz="1400" u="none" cap="none" strike="noStrike">
              <a:solidFill>
                <a:srgbClr val="000000"/>
              </a:solidFill>
              <a:latin typeface="Arial"/>
              <a:ea typeface="Arial"/>
              <a:cs typeface="Arial"/>
              <a:sym typeface="Arial"/>
            </a:endParaRPr>
          </a:p>
        </p:txBody>
      </p:sp>
      <p:pic>
        <p:nvPicPr>
          <p:cNvPr id="669" name="Google Shape;669;p37"/>
          <p:cNvPicPr preferRelativeResize="0"/>
          <p:nvPr/>
        </p:nvPicPr>
        <p:blipFill rotWithShape="1">
          <a:blip r:embed="rId12">
            <a:alphaModFix/>
          </a:blip>
          <a:srcRect b="0" l="0" r="0" t="0"/>
          <a:stretch/>
        </p:blipFill>
        <p:spPr>
          <a:xfrm>
            <a:off x="7086600" y="2493666"/>
            <a:ext cx="1785504" cy="1077929"/>
          </a:xfrm>
          <a:prstGeom prst="rect">
            <a:avLst/>
          </a:prstGeom>
          <a:noFill/>
          <a:ln>
            <a:noFill/>
          </a:ln>
        </p:spPr>
      </p:pic>
      <p:sp>
        <p:nvSpPr>
          <p:cNvPr id="670" name="Google Shape;670;p37"/>
          <p:cNvSpPr/>
          <p:nvPr/>
        </p:nvSpPr>
        <p:spPr>
          <a:xfrm>
            <a:off x="1260270" y="3649007"/>
            <a:ext cx="46839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DNS</a:t>
            </a:r>
            <a:endParaRPr b="0" i="0" sz="1100" u="none" cap="none" strike="noStrike">
              <a:solidFill>
                <a:srgbClr val="000000"/>
              </a:solidFill>
              <a:latin typeface="Arial"/>
              <a:ea typeface="Arial"/>
              <a:cs typeface="Arial"/>
              <a:sym typeface="Arial"/>
            </a:endParaRPr>
          </a:p>
        </p:txBody>
      </p:sp>
      <p:sp>
        <p:nvSpPr>
          <p:cNvPr id="671" name="Google Shape;671;p37"/>
          <p:cNvSpPr/>
          <p:nvPr/>
        </p:nvSpPr>
        <p:spPr>
          <a:xfrm>
            <a:off x="1309227" y="2054997"/>
            <a:ext cx="10695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dk1"/>
                </a:solidFill>
                <a:latin typeface="Times New Roman"/>
                <a:ea typeface="Times New Roman"/>
                <a:cs typeface="Times New Roman"/>
                <a:sym typeface="Times New Roman"/>
                <a:hlinkClick r:id="rId13">
                  <a:extLst>
                    <a:ext uri="{A12FA001-AC4F-418D-AE19-62706E023703}">
                      <ahyp:hlinkClr val="tx"/>
                    </a:ext>
                  </a:extLst>
                </a:hlinkClick>
              </a:rPr>
              <a:t>ssgmce.com</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79" name="Google Shape;679;p38"/>
          <p:cNvSpPr txBox="1"/>
          <p:nvPr>
            <p:ph idx="4294967295" type="title"/>
          </p:nvPr>
        </p:nvSpPr>
        <p:spPr>
          <a:xfrm>
            <a:off x="1600200" y="214313"/>
            <a:ext cx="7543800" cy="4302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Recursive</a:t>
            </a:r>
            <a:r>
              <a:rPr lang="en-US" sz="2800">
                <a:solidFill>
                  <a:schemeClr val="dk1"/>
                </a:solidFill>
                <a:latin typeface="Times New Roman"/>
                <a:ea typeface="Times New Roman"/>
                <a:cs typeface="Times New Roman"/>
                <a:sym typeface="Times New Roman"/>
              </a:rPr>
              <a:t> Resolution (Extra) </a:t>
            </a:r>
            <a:endParaRPr sz="3200">
              <a:solidFill>
                <a:schemeClr val="dk1"/>
              </a:solidFill>
              <a:latin typeface="Times New Roman"/>
              <a:ea typeface="Times New Roman"/>
              <a:cs typeface="Times New Roman"/>
              <a:sym typeface="Times New Roman"/>
            </a:endParaRPr>
          </a:p>
        </p:txBody>
      </p:sp>
      <p:sp>
        <p:nvSpPr>
          <p:cNvPr id="680" name="Google Shape;680;p38"/>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a:t>
            </a:r>
            <a:r>
              <a:rPr b="0" i="0" lang="en-US" sz="1300" u="none" cap="none" strike="noStrike">
                <a:solidFill>
                  <a:schemeClr val="dk1"/>
                </a:solidFill>
                <a:latin typeface="Times New Roman"/>
                <a:ea typeface="Times New Roman"/>
                <a:cs typeface="Times New Roman"/>
                <a:sym typeface="Times New Roman"/>
              </a:rPr>
              <a:t> </a:t>
            </a:r>
            <a:r>
              <a:rPr b="0" i="0" lang="en-US" sz="1300" u="none" cap="none" strike="noStrike">
                <a:solidFill>
                  <a:schemeClr val="dk1"/>
                </a:solidFill>
                <a:latin typeface="Calibri"/>
                <a:ea typeface="Calibri"/>
                <a:cs typeface="Calibri"/>
                <a:sym typeface="Calibri"/>
              </a:rPr>
              <a:t>Recursive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681" name="Google Shape;681;p38"/>
          <p:cNvPicPr preferRelativeResize="0"/>
          <p:nvPr/>
        </p:nvPicPr>
        <p:blipFill rotWithShape="1">
          <a:blip r:embed="rId3">
            <a:alphaModFix/>
          </a:blip>
          <a:srcRect b="0" l="0" r="0" t="0"/>
          <a:stretch/>
        </p:blipFill>
        <p:spPr>
          <a:xfrm>
            <a:off x="1734273" y="1320693"/>
            <a:ext cx="5999216" cy="2864387"/>
          </a:xfrm>
          <a:prstGeom prst="rect">
            <a:avLst/>
          </a:prstGeom>
          <a:noFill/>
          <a:ln>
            <a:noFill/>
          </a:ln>
        </p:spPr>
      </p:pic>
      <p:sp>
        <p:nvSpPr>
          <p:cNvPr id="682" name="Google Shape;682;p38"/>
          <p:cNvSpPr txBox="1"/>
          <p:nvPr/>
        </p:nvSpPr>
        <p:spPr>
          <a:xfrm>
            <a:off x="706925" y="785863"/>
            <a:ext cx="8463904" cy="4617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rPr b="0" i="0" lang="en-US" sz="7380" u="none" cap="none" strike="noStrike">
                <a:solidFill>
                  <a:srgbClr val="000000"/>
                </a:solidFill>
                <a:latin typeface="Times New Roman"/>
                <a:ea typeface="Times New Roman"/>
                <a:cs typeface="Times New Roman"/>
                <a:sym typeface="Times New Roman"/>
              </a:rPr>
              <a:t>Mapping a name to an address or an address to a name is called name-address resolution</a:t>
            </a:r>
            <a:endParaRPr b="0" i="0" sz="8380" u="none" cap="none" strike="noStrike">
              <a:solidFill>
                <a:srgbClr val="000000"/>
              </a:solidFill>
              <a:latin typeface="Times New Roman"/>
              <a:ea typeface="Times New Roman"/>
              <a:cs typeface="Times New Roman"/>
              <a:sym typeface="Times New Roman"/>
            </a:endParaRPr>
          </a:p>
          <a:p>
            <a:pPr indent="-139700" lvl="0" marL="342900" marR="0" rtl="0" algn="l">
              <a:lnSpc>
                <a:spcPct val="100000"/>
              </a:lnSpc>
              <a:spcBef>
                <a:spcPts val="640"/>
              </a:spcBef>
              <a:spcAft>
                <a:spcPts val="0"/>
              </a:spcAft>
              <a:buClr>
                <a:srgbClr val="000000"/>
              </a:buClr>
              <a:buSzPct val="100000"/>
              <a:buFont typeface="Arial"/>
              <a:buNone/>
            </a:pPr>
            <a:r>
              <a:t/>
            </a:r>
            <a:endParaRPr b="0" i="0" sz="3200" u="none" cap="none" strike="noStrike">
              <a:solidFill>
                <a:srgbClr val="000000"/>
              </a:solidFill>
              <a:latin typeface="Calibri"/>
              <a:ea typeface="Calibri"/>
              <a:cs typeface="Calibri"/>
              <a:sym typeface="Calibri"/>
            </a:endParaRPr>
          </a:p>
        </p:txBody>
      </p:sp>
      <p:cxnSp>
        <p:nvCxnSpPr>
          <p:cNvPr id="683" name="Google Shape;683;p3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84" name="Google Shape;684;p3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85" name="Google Shape;685;p3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86" name="Google Shape;686;p3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87" name="Google Shape;687;p3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95" name="Google Shape;695;p39"/>
          <p:cNvSpPr txBox="1"/>
          <p:nvPr>
            <p:ph idx="4294967295" type="title"/>
          </p:nvPr>
        </p:nvSpPr>
        <p:spPr>
          <a:xfrm>
            <a:off x="1119782" y="63394"/>
            <a:ext cx="7543800" cy="4984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Iterative Resolution</a:t>
            </a:r>
            <a:endParaRPr b="1" sz="3200">
              <a:solidFill>
                <a:schemeClr val="dk1"/>
              </a:solidFill>
              <a:latin typeface="Times New Roman"/>
              <a:ea typeface="Times New Roman"/>
              <a:cs typeface="Times New Roman"/>
              <a:sym typeface="Times New Roman"/>
            </a:endParaRPr>
          </a:p>
        </p:txBody>
      </p:sp>
      <p:sp>
        <p:nvSpPr>
          <p:cNvPr id="696" name="Google Shape;696;p39"/>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a:t>
            </a:r>
            <a:r>
              <a:rPr b="0" i="0" lang="en-US" sz="1300" u="none" cap="none" strike="noStrike">
                <a:solidFill>
                  <a:schemeClr val="dk1"/>
                </a:solidFill>
                <a:latin typeface="Times New Roman"/>
                <a:ea typeface="Times New Roman"/>
                <a:cs typeface="Times New Roman"/>
                <a:sym typeface="Times New Roman"/>
              </a:rPr>
              <a:t> </a:t>
            </a:r>
            <a:r>
              <a:rPr b="0" i="0" lang="en-US" sz="1300" u="none" cap="none" strike="noStrike">
                <a:solidFill>
                  <a:schemeClr val="dk1"/>
                </a:solidFill>
                <a:latin typeface="Calibri"/>
                <a:ea typeface="Calibri"/>
                <a:cs typeface="Calibri"/>
                <a:sym typeface="Calibri"/>
              </a:rPr>
              <a:t>Iterative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697" name="Google Shape;697;p39"/>
          <p:cNvPicPr preferRelativeResize="0"/>
          <p:nvPr/>
        </p:nvPicPr>
        <p:blipFill rotWithShape="1">
          <a:blip r:embed="rId3">
            <a:alphaModFix/>
          </a:blip>
          <a:srcRect b="0" l="0" r="0" t="0"/>
          <a:stretch/>
        </p:blipFill>
        <p:spPr>
          <a:xfrm>
            <a:off x="1306862" y="774109"/>
            <a:ext cx="5904454" cy="3903513"/>
          </a:xfrm>
          <a:prstGeom prst="rect">
            <a:avLst/>
          </a:prstGeom>
          <a:noFill/>
          <a:ln>
            <a:noFill/>
          </a:ln>
        </p:spPr>
      </p:pic>
      <p:sp>
        <p:nvSpPr>
          <p:cNvPr id="698" name="Google Shape;698;p39"/>
          <p:cNvSpPr txBox="1"/>
          <p:nvPr/>
        </p:nvSpPr>
        <p:spPr>
          <a:xfrm>
            <a:off x="5824863" y="622908"/>
            <a:ext cx="3215228" cy="85398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Calibri"/>
              <a:buNone/>
            </a:pPr>
            <a:r>
              <a:rPr b="1" i="0" lang="en-US" sz="1400" u="none" cap="none" strike="noStrike">
                <a:solidFill>
                  <a:schemeClr val="dk1"/>
                </a:solidFill>
                <a:latin typeface="Times New Roman"/>
                <a:ea typeface="Times New Roman"/>
                <a:cs typeface="Times New Roman"/>
                <a:sym typeface="Times New Roman"/>
              </a:rPr>
              <a:t>In this, resolver has to send repeatedly query message to the different servers. Hence called as IR </a:t>
            </a:r>
            <a:endParaRPr b="1" i="0" sz="1400" u="none" cap="none" strike="noStrike">
              <a:solidFill>
                <a:schemeClr val="dk1"/>
              </a:solidFill>
              <a:latin typeface="Times New Roman"/>
              <a:ea typeface="Times New Roman"/>
              <a:cs typeface="Times New Roman"/>
              <a:sym typeface="Times New Roman"/>
            </a:endParaRPr>
          </a:p>
        </p:txBody>
      </p:sp>
      <p:cxnSp>
        <p:nvCxnSpPr>
          <p:cNvPr id="699" name="Google Shape;699;p3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00" name="Google Shape;700;p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01" name="Google Shape;701;p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02" name="Google Shape;702;p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03" name="Google Shape;703;p3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704" name="Google Shape;704;p39"/>
          <p:cNvSpPr/>
          <p:nvPr/>
        </p:nvSpPr>
        <p:spPr>
          <a:xfrm>
            <a:off x="5946045" y="1694229"/>
            <a:ext cx="15953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Top Level Domain</a:t>
            </a:r>
            <a:r>
              <a:rPr b="0" i="0" lang="en-US" sz="1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Series of Network Fundamentals #5 (Ports &amp; Protocols),to get started in  Cyber Security. | by C M UPPIN | InfoSec Write-ups" id="142" name="Google Shape;142;p4"/>
          <p:cNvPicPr preferRelativeResize="0"/>
          <p:nvPr/>
        </p:nvPicPr>
        <p:blipFill rotWithShape="1">
          <a:blip r:embed="rId3">
            <a:alphaModFix/>
          </a:blip>
          <a:srcRect b="0" l="0" r="0" t="0"/>
          <a:stretch/>
        </p:blipFill>
        <p:spPr>
          <a:xfrm>
            <a:off x="822960" y="713657"/>
            <a:ext cx="7586403" cy="3984550"/>
          </a:xfrm>
          <a:prstGeom prst="rect">
            <a:avLst/>
          </a:prstGeom>
          <a:noFill/>
          <a:ln>
            <a:noFill/>
          </a:ln>
        </p:spPr>
      </p:pic>
      <p:cxnSp>
        <p:nvCxnSpPr>
          <p:cNvPr id="143" name="Google Shape;143;p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4" name="Google Shape;144;p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5" name="Google Shape;145;p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6" name="Google Shape;146;p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7" name="Google Shape;147;p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48" name="Google Shape;148;p4"/>
          <p:cNvSpPr/>
          <p:nvPr/>
        </p:nvSpPr>
        <p:spPr>
          <a:xfrm>
            <a:off x="708420" y="39960"/>
            <a:ext cx="784702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300" u="none" cap="none" strike="noStrike">
                <a:solidFill>
                  <a:schemeClr val="dk2"/>
                </a:solidFill>
                <a:latin typeface="Times New Roman"/>
                <a:ea typeface="Times New Roman"/>
                <a:cs typeface="Times New Roman"/>
                <a:sym typeface="Times New Roman"/>
              </a:rPr>
              <a:t>Port numbers :Application layer protocols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12" name="Google Shape;712;p40"/>
          <p:cNvSpPr txBox="1"/>
          <p:nvPr>
            <p:ph idx="4294967295" type="title"/>
          </p:nvPr>
        </p:nvSpPr>
        <p:spPr>
          <a:xfrm>
            <a:off x="1600200" y="214313"/>
            <a:ext cx="7543800" cy="4984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Iterative resolution (Extra)</a:t>
            </a:r>
            <a:endParaRPr b="1" sz="3200">
              <a:solidFill>
                <a:schemeClr val="dk1"/>
              </a:solidFill>
              <a:latin typeface="Times New Roman"/>
              <a:ea typeface="Times New Roman"/>
              <a:cs typeface="Times New Roman"/>
              <a:sym typeface="Times New Roman"/>
            </a:endParaRPr>
          </a:p>
        </p:txBody>
      </p:sp>
      <p:sp>
        <p:nvSpPr>
          <p:cNvPr id="713" name="Google Shape;713;p40"/>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 </a:t>
            </a:r>
            <a:r>
              <a:rPr b="0" i="0" lang="en-US" sz="1300" u="none" cap="none" strike="noStrike">
                <a:solidFill>
                  <a:schemeClr val="dk1"/>
                </a:solidFill>
                <a:latin typeface="Times New Roman"/>
                <a:ea typeface="Times New Roman"/>
                <a:cs typeface="Times New Roman"/>
                <a:sym typeface="Times New Roman"/>
              </a:rPr>
              <a:t> Iterative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714" name="Google Shape;714;p40"/>
          <p:cNvPicPr preferRelativeResize="0"/>
          <p:nvPr/>
        </p:nvPicPr>
        <p:blipFill rotWithShape="1">
          <a:blip r:embed="rId3">
            <a:alphaModFix/>
          </a:blip>
          <a:srcRect b="0" l="0" r="0" t="0"/>
          <a:stretch/>
        </p:blipFill>
        <p:spPr>
          <a:xfrm>
            <a:off x="1600200" y="859420"/>
            <a:ext cx="6188793" cy="3574880"/>
          </a:xfrm>
          <a:prstGeom prst="rect">
            <a:avLst/>
          </a:prstGeom>
          <a:noFill/>
          <a:ln>
            <a:noFill/>
          </a:ln>
        </p:spPr>
      </p:pic>
      <p:cxnSp>
        <p:nvCxnSpPr>
          <p:cNvPr id="715" name="Google Shape;715;p4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16" name="Google Shape;716;p4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17" name="Google Shape;717;p4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18" name="Google Shape;718;p4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19" name="Google Shape;719;p4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25" name="Google Shape;725;p41"/>
          <p:cNvSpPr txBox="1"/>
          <p:nvPr/>
        </p:nvSpPr>
        <p:spPr>
          <a:xfrm>
            <a:off x="580428" y="127409"/>
            <a:ext cx="8882389" cy="42992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28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28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Calibri"/>
              <a:buNone/>
            </a:pPr>
            <a:r>
              <a:rPr b="1" i="0" lang="en-US" sz="2800" u="none" cap="none" strike="noStrike">
                <a:solidFill>
                  <a:schemeClr val="dk1"/>
                </a:solidFill>
                <a:latin typeface="Times New Roman"/>
                <a:ea typeface="Times New Roman"/>
                <a:cs typeface="Times New Roman"/>
                <a:sym typeface="Times New Roman"/>
              </a:rPr>
              <a:t> Difference Between Recursive and Iterative Resolution </a:t>
            </a:r>
            <a:endParaRPr b="1" i="0" sz="3200" u="none" cap="none" strike="noStrike">
              <a:solidFill>
                <a:schemeClr val="dk1"/>
              </a:solidFill>
              <a:latin typeface="Times New Roman"/>
              <a:ea typeface="Times New Roman"/>
              <a:cs typeface="Times New Roman"/>
              <a:sym typeface="Times New Roman"/>
            </a:endParaRPr>
          </a:p>
        </p:txBody>
      </p:sp>
      <p:cxnSp>
        <p:nvCxnSpPr>
          <p:cNvPr id="726" name="Google Shape;726;p4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27" name="Google Shape;727;p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28" name="Google Shape;728;p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29" name="Google Shape;729;p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30" name="Google Shape;730;p4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731" name="Google Shape;731;p41"/>
          <p:cNvPicPr preferRelativeResize="0"/>
          <p:nvPr/>
        </p:nvPicPr>
        <p:blipFill rotWithShape="1">
          <a:blip r:embed="rId4">
            <a:alphaModFix/>
          </a:blip>
          <a:srcRect b="0" l="0" r="0" t="0"/>
          <a:stretch/>
        </p:blipFill>
        <p:spPr>
          <a:xfrm>
            <a:off x="4776163" y="799480"/>
            <a:ext cx="4096322" cy="3743847"/>
          </a:xfrm>
          <a:prstGeom prst="rect">
            <a:avLst/>
          </a:prstGeom>
          <a:noFill/>
          <a:ln>
            <a:noFill/>
          </a:ln>
        </p:spPr>
      </p:pic>
      <p:pic>
        <p:nvPicPr>
          <p:cNvPr id="732" name="Google Shape;732;p41"/>
          <p:cNvPicPr preferRelativeResize="0"/>
          <p:nvPr/>
        </p:nvPicPr>
        <p:blipFill rotWithShape="1">
          <a:blip r:embed="rId5">
            <a:alphaModFix/>
          </a:blip>
          <a:srcRect b="0" l="0" r="0" t="0"/>
          <a:stretch/>
        </p:blipFill>
        <p:spPr>
          <a:xfrm>
            <a:off x="708420" y="770900"/>
            <a:ext cx="4096322" cy="38010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40" name="Google Shape;740;p42"/>
          <p:cNvSpPr txBox="1"/>
          <p:nvPr>
            <p:ph idx="4294967295" type="title"/>
          </p:nvPr>
        </p:nvSpPr>
        <p:spPr>
          <a:xfrm>
            <a:off x="683225" y="79110"/>
            <a:ext cx="7543800" cy="533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DNS Messages: 2 Types</a:t>
            </a:r>
            <a:endParaRPr sz="2800">
              <a:solidFill>
                <a:schemeClr val="dk1"/>
              </a:solidFill>
              <a:latin typeface="Times New Roman"/>
              <a:ea typeface="Times New Roman"/>
              <a:cs typeface="Times New Roman"/>
              <a:sym typeface="Times New Roman"/>
            </a:endParaRPr>
          </a:p>
        </p:txBody>
      </p:sp>
      <p:sp>
        <p:nvSpPr>
          <p:cNvPr id="741" name="Google Shape;741;p42"/>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Figure :  DNS query and response messages</a:t>
            </a:r>
            <a:endParaRPr b="0" i="0" sz="1600" u="none" cap="none" strike="noStrike">
              <a:solidFill>
                <a:schemeClr val="dk1"/>
              </a:solidFill>
              <a:latin typeface="Times New Roman"/>
              <a:ea typeface="Times New Roman"/>
              <a:cs typeface="Times New Roman"/>
              <a:sym typeface="Times New Roman"/>
            </a:endParaRPr>
          </a:p>
        </p:txBody>
      </p:sp>
      <p:pic>
        <p:nvPicPr>
          <p:cNvPr id="742" name="Google Shape;742;p42"/>
          <p:cNvPicPr preferRelativeResize="0"/>
          <p:nvPr/>
        </p:nvPicPr>
        <p:blipFill rotWithShape="1">
          <a:blip r:embed="rId3">
            <a:alphaModFix/>
          </a:blip>
          <a:srcRect b="0" l="0" r="0" t="0"/>
          <a:stretch/>
        </p:blipFill>
        <p:spPr>
          <a:xfrm>
            <a:off x="706924" y="1963882"/>
            <a:ext cx="7886357" cy="2352918"/>
          </a:xfrm>
          <a:prstGeom prst="rect">
            <a:avLst/>
          </a:prstGeom>
          <a:noFill/>
          <a:ln>
            <a:noFill/>
          </a:ln>
        </p:spPr>
      </p:pic>
      <p:sp>
        <p:nvSpPr>
          <p:cNvPr id="743" name="Google Shape;743;p42"/>
          <p:cNvSpPr txBox="1"/>
          <p:nvPr/>
        </p:nvSpPr>
        <p:spPr>
          <a:xfrm>
            <a:off x="706924" y="803494"/>
            <a:ext cx="8004508" cy="34435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Calibri"/>
              <a:buNone/>
            </a:pPr>
            <a:r>
              <a:rPr b="0" i="0" lang="en-US" sz="2000" u="none" cap="none" strike="noStrike">
                <a:solidFill>
                  <a:schemeClr val="dk1"/>
                </a:solidFill>
                <a:latin typeface="Times New Roman"/>
                <a:ea typeface="Times New Roman"/>
                <a:cs typeface="Times New Roman"/>
                <a:sym typeface="Times New Roman"/>
              </a:rPr>
              <a:t>The DNS protocol uses two types of DNS messages : </a:t>
            </a:r>
            <a:r>
              <a:rPr b="1" i="0" lang="en-US" sz="1800" u="none" cap="none" strike="noStrike">
                <a:solidFill>
                  <a:schemeClr val="dk1"/>
                </a:solidFill>
                <a:latin typeface="Times New Roman"/>
                <a:ea typeface="Times New Roman"/>
                <a:cs typeface="Times New Roman"/>
                <a:sym typeface="Times New Roman"/>
              </a:rPr>
              <a:t>1. Query   2. Response</a:t>
            </a:r>
            <a:endParaRPr b="1" i="0" sz="1800" u="none" cap="none" strike="noStrike">
              <a:solidFill>
                <a:schemeClr val="dk1"/>
              </a:solidFill>
              <a:latin typeface="Times New Roman"/>
              <a:ea typeface="Times New Roman"/>
              <a:cs typeface="Times New Roman"/>
              <a:sym typeface="Times New Roman"/>
            </a:endParaRPr>
          </a:p>
        </p:txBody>
      </p:sp>
      <p:sp>
        <p:nvSpPr>
          <p:cNvPr id="744" name="Google Shape;744;p42"/>
          <p:cNvSpPr/>
          <p:nvPr/>
        </p:nvSpPr>
        <p:spPr>
          <a:xfrm>
            <a:off x="591145" y="1246849"/>
            <a:ext cx="837088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Both types have the same format. The query and Response message consists of:</a:t>
            </a:r>
            <a:endParaRPr b="0" i="0" sz="2000" u="none" cap="none" strike="noStrike">
              <a:solidFill>
                <a:schemeClr val="dk1"/>
              </a:solidFill>
              <a:latin typeface="Times New Roman"/>
              <a:ea typeface="Times New Roman"/>
              <a:cs typeface="Times New Roman"/>
              <a:sym typeface="Times New Roman"/>
            </a:endParaRPr>
          </a:p>
        </p:txBody>
      </p:sp>
      <p:cxnSp>
        <p:nvCxnSpPr>
          <p:cNvPr id="745" name="Google Shape;745;p4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46" name="Google Shape;746;p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747" name="Google Shape;747;p4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48" name="Google Shape;748;p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49" name="Google Shape;749;p4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57" name="Google Shape;757;p43"/>
          <p:cNvSpPr txBox="1"/>
          <p:nvPr>
            <p:ph idx="4294967295" type="title"/>
          </p:nvPr>
        </p:nvSpPr>
        <p:spPr>
          <a:xfrm>
            <a:off x="792363" y="59692"/>
            <a:ext cx="7543800" cy="37428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Header Format</a:t>
            </a:r>
            <a:endParaRPr sz="2800">
              <a:solidFill>
                <a:schemeClr val="dk1"/>
              </a:solidFill>
              <a:latin typeface="Times New Roman"/>
              <a:ea typeface="Times New Roman"/>
              <a:cs typeface="Times New Roman"/>
              <a:sym typeface="Times New Roman"/>
            </a:endParaRPr>
          </a:p>
        </p:txBody>
      </p:sp>
      <p:sp>
        <p:nvSpPr>
          <p:cNvPr id="758" name="Google Shape;758;p43"/>
          <p:cNvSpPr txBox="1"/>
          <p:nvPr/>
        </p:nvSpPr>
        <p:spPr>
          <a:xfrm>
            <a:off x="580429" y="653555"/>
            <a:ext cx="8555834" cy="80018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Both Query and Response messages have the </a:t>
            </a:r>
            <a:r>
              <a:rPr b="1" i="0" lang="en-US" sz="2000" u="none" cap="none" strike="noStrike">
                <a:solidFill>
                  <a:srgbClr val="000000"/>
                </a:solidFill>
                <a:latin typeface="Times New Roman"/>
                <a:ea typeface="Times New Roman"/>
                <a:cs typeface="Times New Roman"/>
                <a:sym typeface="Times New Roman"/>
              </a:rPr>
              <a:t>same header format</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C00000"/>
                </a:solidFill>
                <a:latin typeface="Times New Roman"/>
                <a:ea typeface="Times New Roman"/>
                <a:cs typeface="Times New Roman"/>
                <a:sym typeface="Times New Roman"/>
              </a:rPr>
              <a:t>with some fields set to zero for the </a:t>
            </a:r>
            <a:r>
              <a:rPr b="1" i="0" lang="en-US" sz="2000" u="none" cap="none" strike="noStrike">
                <a:solidFill>
                  <a:srgbClr val="0070C0"/>
                </a:solidFill>
                <a:latin typeface="Times New Roman"/>
                <a:ea typeface="Times New Roman"/>
                <a:cs typeface="Times New Roman"/>
                <a:sym typeface="Times New Roman"/>
              </a:rPr>
              <a:t>query messages</a:t>
            </a:r>
            <a:r>
              <a:rPr b="1" i="0" lang="en-US" sz="2000" u="none" cap="none" strike="noStrike">
                <a:solidFill>
                  <a:srgbClr val="C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The header is of </a:t>
            </a:r>
            <a:r>
              <a:rPr b="1" i="0" lang="en-US" sz="2000" u="none" cap="none" strike="noStrike">
                <a:solidFill>
                  <a:srgbClr val="C00000"/>
                </a:solidFill>
                <a:latin typeface="Times New Roman"/>
                <a:ea typeface="Times New Roman"/>
                <a:cs typeface="Times New Roman"/>
                <a:sym typeface="Times New Roman"/>
              </a:rPr>
              <a:t>12 bytes</a:t>
            </a:r>
            <a:r>
              <a:rPr b="0" i="0" lang="en-US" sz="2000" u="none" cap="none" strike="noStrike">
                <a:solidFill>
                  <a:srgbClr val="000000"/>
                </a:solidFill>
                <a:latin typeface="Times New Roman"/>
                <a:ea typeface="Times New Roman"/>
                <a:cs typeface="Times New Roman"/>
                <a:sym typeface="Times New Roman"/>
              </a:rPr>
              <a:t>.</a:t>
            </a:r>
            <a:endParaRPr b="0" i="0" sz="2000" u="none" cap="none" strike="noStrike">
              <a:solidFill>
                <a:srgbClr val="000000"/>
              </a:solidFill>
              <a:latin typeface="Times New Roman"/>
              <a:ea typeface="Times New Roman"/>
              <a:cs typeface="Times New Roman"/>
              <a:sym typeface="Times New Roman"/>
            </a:endParaRPr>
          </a:p>
        </p:txBody>
      </p:sp>
      <p:cxnSp>
        <p:nvCxnSpPr>
          <p:cNvPr id="759" name="Google Shape;759;p4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60" name="Google Shape;760;p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61" name="Google Shape;761;p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62" name="Google Shape;762;p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63" name="Google Shape;763;p4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764" name="Google Shape;764;p43"/>
          <p:cNvSpPr/>
          <p:nvPr/>
        </p:nvSpPr>
        <p:spPr>
          <a:xfrm>
            <a:off x="591145" y="1685270"/>
            <a:ext cx="8117024" cy="25237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Identification:</a:t>
            </a:r>
            <a:r>
              <a:rPr b="0" i="0" lang="en-US" sz="1600" u="none" cap="none" strike="noStrike">
                <a:solidFill>
                  <a:srgbClr val="292929"/>
                </a:solidFill>
                <a:latin typeface="Times New Roman"/>
                <a:ea typeface="Times New Roman"/>
                <a:cs typeface="Times New Roman"/>
                <a:sym typeface="Times New Roman"/>
              </a:rPr>
              <a:t> for matching response to queries</a:t>
            </a:r>
            <a:endParaRPr/>
          </a:p>
          <a:p>
            <a:pPr indent="-285750" lvl="0" marL="285750" marR="0" rtl="0" algn="l">
              <a:lnSpc>
                <a:spcPct val="100000"/>
              </a:lnSpc>
              <a:spcBef>
                <a:spcPts val="60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Flags:</a:t>
            </a:r>
            <a:r>
              <a:rPr b="0" i="0" lang="en-US" sz="1600" u="none" cap="none" strike="noStrike">
                <a:solidFill>
                  <a:srgbClr val="292929"/>
                </a:solidFill>
                <a:latin typeface="Times New Roman"/>
                <a:ea typeface="Times New Roman"/>
                <a:cs typeface="Times New Roman"/>
                <a:sym typeface="Times New Roman"/>
              </a:rPr>
              <a:t> specifies the requested operation and a response code (</a:t>
            </a:r>
            <a:r>
              <a:rPr b="1" i="0" lang="en-US" sz="1600" u="none" cap="none" strike="noStrike">
                <a:solidFill>
                  <a:srgbClr val="0070C0"/>
                </a:solidFill>
                <a:latin typeface="Times New Roman"/>
                <a:ea typeface="Times New Roman"/>
                <a:cs typeface="Times New Roman"/>
                <a:sym typeface="Times New Roman"/>
              </a:rPr>
              <a:t>0</a:t>
            </a:r>
            <a:r>
              <a:rPr b="0" i="0" lang="en-US" sz="1600" u="none" cap="none" strike="noStrike">
                <a:solidFill>
                  <a:srgbClr val="292929"/>
                </a:solidFill>
                <a:latin typeface="Times New Roman"/>
                <a:ea typeface="Times New Roman"/>
                <a:cs typeface="Times New Roman"/>
                <a:sym typeface="Times New Roman"/>
              </a:rPr>
              <a:t>-Query Message  and </a:t>
            </a:r>
            <a:r>
              <a:rPr b="1" i="0" lang="en-US" sz="1600" u="none" cap="none" strike="noStrike">
                <a:solidFill>
                  <a:srgbClr val="0070C0"/>
                </a:solidFill>
                <a:latin typeface="Times New Roman"/>
                <a:ea typeface="Times New Roman"/>
                <a:cs typeface="Times New Roman"/>
                <a:sym typeface="Times New Roman"/>
              </a:rPr>
              <a:t>1</a:t>
            </a:r>
            <a:r>
              <a:rPr b="0" i="0" lang="en-US" sz="1600" u="none" cap="none" strike="noStrike">
                <a:solidFill>
                  <a:srgbClr val="292929"/>
                </a:solidFill>
                <a:latin typeface="Times New Roman"/>
                <a:ea typeface="Times New Roman"/>
                <a:cs typeface="Times New Roman"/>
                <a:sym typeface="Times New Roman"/>
              </a:rPr>
              <a:t>-Reply Message)</a:t>
            </a:r>
            <a:endParaRPr b="0" i="0" sz="1600" u="none" cap="none" strike="noStrike">
              <a:solidFill>
                <a:srgbClr val="292929"/>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Questions:</a:t>
            </a:r>
            <a:r>
              <a:rPr b="0" i="0" lang="en-US" sz="1600" u="none" cap="none" strike="noStrike">
                <a:solidFill>
                  <a:srgbClr val="292929"/>
                </a:solidFill>
                <a:latin typeface="Times New Roman"/>
                <a:ea typeface="Times New Roman"/>
                <a:cs typeface="Times New Roman"/>
                <a:sym typeface="Times New Roman"/>
              </a:rPr>
              <a:t> count of entries in the queries section</a:t>
            </a:r>
            <a:endParaRPr/>
          </a:p>
          <a:p>
            <a:pPr indent="-285750" lvl="0" marL="285750" marR="0" rtl="0" algn="l">
              <a:lnSpc>
                <a:spcPct val="100000"/>
              </a:lnSpc>
              <a:spcBef>
                <a:spcPts val="60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Answer RRs:</a:t>
            </a:r>
            <a:r>
              <a:rPr b="0" i="0" lang="en-US" sz="1600" u="none" cap="none" strike="noStrike">
                <a:solidFill>
                  <a:srgbClr val="292929"/>
                </a:solidFill>
                <a:latin typeface="Times New Roman"/>
                <a:ea typeface="Times New Roman"/>
                <a:cs typeface="Times New Roman"/>
                <a:sym typeface="Times New Roman"/>
              </a:rPr>
              <a:t> count of entries in the answers section (RR stands for </a:t>
            </a:r>
            <a:r>
              <a:rPr b="1" i="0" lang="en-US" sz="1600" u="none" cap="none" strike="noStrike">
                <a:solidFill>
                  <a:srgbClr val="C00000"/>
                </a:solidFill>
                <a:latin typeface="Times New Roman"/>
                <a:ea typeface="Times New Roman"/>
                <a:cs typeface="Times New Roman"/>
                <a:sym typeface="Times New Roman"/>
              </a:rPr>
              <a:t>“resource record”)</a:t>
            </a:r>
            <a:endParaRPr/>
          </a:p>
          <a:p>
            <a:pPr indent="-285750" lvl="0" marL="285750" marR="0" rtl="0" algn="l">
              <a:lnSpc>
                <a:spcPct val="100000"/>
              </a:lnSpc>
              <a:spcBef>
                <a:spcPts val="60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Authority RRs:</a:t>
            </a:r>
            <a:r>
              <a:rPr b="0" i="0" lang="en-US" sz="1600" u="none" cap="none" strike="noStrike">
                <a:solidFill>
                  <a:srgbClr val="292929"/>
                </a:solidFill>
                <a:latin typeface="Times New Roman"/>
                <a:ea typeface="Times New Roman"/>
                <a:cs typeface="Times New Roman"/>
                <a:sym typeface="Times New Roman"/>
              </a:rPr>
              <a:t> count of entries in the authority section</a:t>
            </a:r>
            <a:endParaRPr/>
          </a:p>
          <a:p>
            <a:pPr indent="-285750" lvl="0" marL="285750" marR="0" rtl="0" algn="l">
              <a:lnSpc>
                <a:spcPct val="100000"/>
              </a:lnSpc>
              <a:spcBef>
                <a:spcPts val="60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Additional RRs:</a:t>
            </a:r>
            <a:r>
              <a:rPr b="0" i="0" lang="en-US" sz="1600" u="none" cap="none" strike="noStrike">
                <a:solidFill>
                  <a:srgbClr val="292929"/>
                </a:solidFill>
                <a:latin typeface="Times New Roman"/>
                <a:ea typeface="Times New Roman"/>
                <a:cs typeface="Times New Roman"/>
                <a:sym typeface="Times New Roman"/>
              </a:rPr>
              <a:t> count of entries in the additional section</a:t>
            </a:r>
            <a:endParaRPr/>
          </a:p>
          <a:p>
            <a:pPr indent="-285750" lvl="0" marL="285750" marR="0" rtl="0" algn="l">
              <a:lnSpc>
                <a:spcPct val="100000"/>
              </a:lnSpc>
              <a:spcBef>
                <a:spcPts val="600"/>
              </a:spcBef>
              <a:spcAft>
                <a:spcPts val="0"/>
              </a:spcAft>
              <a:buClr>
                <a:srgbClr val="000000"/>
              </a:buClr>
              <a:buSzPts val="1600"/>
              <a:buFont typeface="Noto Sans Symbols"/>
              <a:buChar char="⮚"/>
            </a:pPr>
            <a:r>
              <a:rPr b="1" i="0" lang="en-US" sz="1600" u="none" cap="none" strike="noStrike">
                <a:solidFill>
                  <a:srgbClr val="292929"/>
                </a:solidFill>
                <a:latin typeface="Times New Roman"/>
                <a:ea typeface="Times New Roman"/>
                <a:cs typeface="Times New Roman"/>
                <a:sym typeface="Times New Roman"/>
              </a:rPr>
              <a:t>Queries:</a:t>
            </a:r>
            <a:r>
              <a:rPr b="0" i="0" lang="en-US" sz="1600" u="none" cap="none" strike="noStrike">
                <a:solidFill>
                  <a:srgbClr val="292929"/>
                </a:solidFill>
                <a:latin typeface="Times New Roman"/>
                <a:ea typeface="Times New Roman"/>
                <a:cs typeface="Times New Roman"/>
                <a:sym typeface="Times New Roman"/>
              </a:rPr>
              <a:t> queries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770" name="Google Shape;770;p44"/>
          <p:cNvPicPr preferRelativeResize="0"/>
          <p:nvPr/>
        </p:nvPicPr>
        <p:blipFill rotWithShape="1">
          <a:blip r:embed="rId3">
            <a:alphaModFix/>
          </a:blip>
          <a:srcRect b="0" l="0" r="0" t="0"/>
          <a:stretch/>
        </p:blipFill>
        <p:spPr>
          <a:xfrm>
            <a:off x="710005" y="97383"/>
            <a:ext cx="7656756" cy="4463860"/>
          </a:xfrm>
          <a:prstGeom prst="rect">
            <a:avLst/>
          </a:prstGeom>
          <a:noFill/>
          <a:ln>
            <a:noFill/>
          </a:ln>
        </p:spPr>
      </p:pic>
      <p:cxnSp>
        <p:nvCxnSpPr>
          <p:cNvPr id="771" name="Google Shape;771;p4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72" name="Google Shape;772;p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73" name="Google Shape;773;p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74" name="Google Shape;774;p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75" name="Google Shape;775;p4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776" name="Google Shape;776;p44"/>
          <p:cNvSpPr/>
          <p:nvPr/>
        </p:nvSpPr>
        <p:spPr>
          <a:xfrm>
            <a:off x="6484338" y="-115855"/>
            <a:ext cx="1800493"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Arial"/>
                <a:ea typeface="Arial"/>
                <a:cs typeface="Arial"/>
                <a:sym typeface="Arial"/>
              </a:rPr>
              <a:t>Extra</a:t>
            </a:r>
            <a:endParaRPr b="0" i="0" sz="54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782" name="Google Shape;782;p45"/>
          <p:cNvPicPr preferRelativeResize="0"/>
          <p:nvPr/>
        </p:nvPicPr>
        <p:blipFill rotWithShape="1">
          <a:blip r:embed="rId3">
            <a:alphaModFix/>
          </a:blip>
          <a:srcRect b="0" l="0" r="0" t="0"/>
          <a:stretch/>
        </p:blipFill>
        <p:spPr>
          <a:xfrm>
            <a:off x="906823" y="0"/>
            <a:ext cx="7595019" cy="4452750"/>
          </a:xfrm>
          <a:prstGeom prst="rect">
            <a:avLst/>
          </a:prstGeom>
          <a:noFill/>
          <a:ln>
            <a:noFill/>
          </a:ln>
        </p:spPr>
      </p:pic>
      <p:cxnSp>
        <p:nvCxnSpPr>
          <p:cNvPr id="783" name="Google Shape;783;p4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84" name="Google Shape;784;p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85" name="Google Shape;785;p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86" name="Google Shape;786;p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87" name="Google Shape;787;p4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93" name="Google Shape;793;p46"/>
          <p:cNvSpPr/>
          <p:nvPr/>
        </p:nvSpPr>
        <p:spPr>
          <a:xfrm>
            <a:off x="737754" y="676968"/>
            <a:ext cx="8167255" cy="403187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333333"/>
                </a:solidFill>
                <a:latin typeface="Times New Roman"/>
                <a:ea typeface="Times New Roman"/>
                <a:cs typeface="Times New Roman"/>
                <a:sym typeface="Times New Roman"/>
              </a:rPr>
              <a:t>A brief description of each flag subfield follows.</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a. QR (query/response):</a:t>
            </a:r>
            <a:r>
              <a:rPr b="0" i="0" lang="en-US" sz="1600" u="none" cap="none" strike="noStrike">
                <a:solidFill>
                  <a:srgbClr val="333333"/>
                </a:solidFill>
                <a:latin typeface="Times New Roman"/>
                <a:ea typeface="Times New Roman"/>
                <a:cs typeface="Times New Roman"/>
                <a:sym typeface="Times New Roman"/>
              </a:rPr>
              <a:t> This is a 1-bit subfield that defines the type of message. If it is 0, the message is a query. If it is 1, the message is a response.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b. OpCode:</a:t>
            </a:r>
            <a:r>
              <a:rPr b="0" i="0" lang="en-US" sz="1600" u="none" cap="none" strike="noStrike">
                <a:solidFill>
                  <a:srgbClr val="333333"/>
                </a:solidFill>
                <a:latin typeface="Times New Roman"/>
                <a:ea typeface="Times New Roman"/>
                <a:cs typeface="Times New Roman"/>
                <a:sym typeface="Times New Roman"/>
              </a:rPr>
              <a:t> This is a 4-bit subfield that defines the type of query or response (0 if standard, 1 if inverse, and 2 if a server status request).</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c. AA (authoritative answer):</a:t>
            </a:r>
            <a:r>
              <a:rPr b="0" i="0" lang="en-US" sz="1600" u="none" cap="none" strike="noStrike">
                <a:solidFill>
                  <a:srgbClr val="333333"/>
                </a:solidFill>
                <a:latin typeface="Times New Roman"/>
                <a:ea typeface="Times New Roman"/>
                <a:cs typeface="Times New Roman"/>
                <a:sym typeface="Times New Roman"/>
              </a:rPr>
              <a:t> This is a 1-bit subfield. When it is set (value of 1)it means that the name server is an authoritative server. It is used only in a response message.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d. TC (truncated):</a:t>
            </a:r>
            <a:r>
              <a:rPr b="0" i="0" lang="en-US" sz="1600" u="none" cap="none" strike="noStrike">
                <a:solidFill>
                  <a:srgbClr val="333333"/>
                </a:solidFill>
                <a:latin typeface="Times New Roman"/>
                <a:ea typeface="Times New Roman"/>
                <a:cs typeface="Times New Roman"/>
                <a:sym typeface="Times New Roman"/>
              </a:rPr>
              <a:t> This is a 1-bit subfield. When it is set (value of 1), it means that the response was more than 512 bytes and truncated to 512. It is used when DNS uses the services of UDP (see Section 19.8 on Encapsulation).</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e. RD (recursion desired):</a:t>
            </a:r>
            <a:r>
              <a:rPr b="0" i="0" lang="en-US" sz="1600" u="none" cap="none" strike="noStrike">
                <a:solidFill>
                  <a:srgbClr val="333333"/>
                </a:solidFill>
                <a:latin typeface="Times New Roman"/>
                <a:ea typeface="Times New Roman"/>
                <a:cs typeface="Times New Roman"/>
                <a:sym typeface="Times New Roman"/>
              </a:rPr>
              <a:t> This is a 1-bit subfield. When it is set (value of 1) it means the client desires a recursive answer. It is set in the query message and repeated in the response message.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f. RA (recursion available):</a:t>
            </a:r>
            <a:r>
              <a:rPr b="0" i="0" lang="en-US" sz="1600" u="none" cap="none" strike="noStrike">
                <a:solidFill>
                  <a:srgbClr val="333333"/>
                </a:solidFill>
                <a:latin typeface="Times New Roman"/>
                <a:ea typeface="Times New Roman"/>
                <a:cs typeface="Times New Roman"/>
                <a:sym typeface="Times New Roman"/>
              </a:rPr>
              <a:t> This is a 1-bit subfield. When it is set in the response, it means that a recursive response is available. It is set only in the response message.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g. Reserved:</a:t>
            </a:r>
            <a:r>
              <a:rPr b="0" i="0" lang="en-US" sz="1600" u="none" cap="none" strike="noStrike">
                <a:solidFill>
                  <a:srgbClr val="333333"/>
                </a:solidFill>
                <a:latin typeface="Times New Roman"/>
                <a:ea typeface="Times New Roman"/>
                <a:cs typeface="Times New Roman"/>
                <a:sym typeface="Times New Roman"/>
              </a:rPr>
              <a:t> This is a 3-bit subfield set to 000.</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h. rCode:</a:t>
            </a:r>
            <a:r>
              <a:rPr b="0" i="0" lang="en-US" sz="1600" u="none" cap="none" strike="noStrike">
                <a:solidFill>
                  <a:srgbClr val="333333"/>
                </a:solidFill>
                <a:latin typeface="Times New Roman"/>
                <a:ea typeface="Times New Roman"/>
                <a:cs typeface="Times New Roman"/>
                <a:sym typeface="Times New Roman"/>
              </a:rPr>
              <a:t> This is a 4-bit field that shows the status of the error in the response.</a:t>
            </a:r>
            <a:endParaRPr/>
          </a:p>
        </p:txBody>
      </p:sp>
      <p:sp>
        <p:nvSpPr>
          <p:cNvPr id="794" name="Google Shape;794;p46"/>
          <p:cNvSpPr txBox="1"/>
          <p:nvPr/>
        </p:nvSpPr>
        <p:spPr>
          <a:xfrm>
            <a:off x="1049481" y="96048"/>
            <a:ext cx="7543800" cy="533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3200" u="none" cap="none" strike="noStrike">
                <a:solidFill>
                  <a:schemeClr val="dk1"/>
                </a:solidFill>
                <a:latin typeface="Times New Roman"/>
                <a:ea typeface="Times New Roman"/>
                <a:cs typeface="Times New Roman"/>
                <a:sym typeface="Times New Roman"/>
              </a:rPr>
              <a:t>  Flag Bits (Extra): </a:t>
            </a:r>
            <a:endParaRPr b="1" i="0" sz="3200" u="none" cap="none" strike="noStrike">
              <a:solidFill>
                <a:schemeClr val="dk1"/>
              </a:solidFill>
              <a:latin typeface="Times New Roman"/>
              <a:ea typeface="Times New Roman"/>
              <a:cs typeface="Times New Roman"/>
              <a:sym typeface="Times New Roman"/>
            </a:endParaRPr>
          </a:p>
        </p:txBody>
      </p:sp>
      <p:pic>
        <p:nvPicPr>
          <p:cNvPr id="795" name="Google Shape;795;p46"/>
          <p:cNvPicPr preferRelativeResize="0"/>
          <p:nvPr/>
        </p:nvPicPr>
        <p:blipFill rotWithShape="1">
          <a:blip r:embed="rId3">
            <a:alphaModFix/>
          </a:blip>
          <a:srcRect b="0" l="0" r="0" t="0"/>
          <a:stretch/>
        </p:blipFill>
        <p:spPr>
          <a:xfrm>
            <a:off x="4611831" y="270965"/>
            <a:ext cx="3981450" cy="371475"/>
          </a:xfrm>
          <a:prstGeom prst="rect">
            <a:avLst/>
          </a:prstGeom>
          <a:noFill/>
          <a:ln>
            <a:noFill/>
          </a:ln>
        </p:spPr>
      </p:pic>
      <p:cxnSp>
        <p:nvCxnSpPr>
          <p:cNvPr id="796" name="Google Shape;796;p4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97" name="Google Shape;797;p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98" name="Google Shape;798;p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99" name="Google Shape;799;p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00" name="Google Shape;800;p4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806" name="Google Shape;806;p47"/>
          <p:cNvPicPr preferRelativeResize="0"/>
          <p:nvPr/>
        </p:nvPicPr>
        <p:blipFill rotWithShape="1">
          <a:blip r:embed="rId3">
            <a:alphaModFix/>
          </a:blip>
          <a:srcRect b="0" l="0" r="0" t="0"/>
          <a:stretch/>
        </p:blipFill>
        <p:spPr>
          <a:xfrm>
            <a:off x="896216" y="803494"/>
            <a:ext cx="6686550" cy="3748080"/>
          </a:xfrm>
          <a:prstGeom prst="rect">
            <a:avLst/>
          </a:prstGeom>
          <a:noFill/>
          <a:ln>
            <a:noFill/>
          </a:ln>
        </p:spPr>
      </p:pic>
      <p:cxnSp>
        <p:nvCxnSpPr>
          <p:cNvPr id="807" name="Google Shape;807;p4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08" name="Google Shape;808;p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09" name="Google Shape;809;p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10" name="Google Shape;810;p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11" name="Google Shape;811;p4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12" name="Google Shape;812;p47"/>
          <p:cNvSpPr/>
          <p:nvPr/>
        </p:nvSpPr>
        <p:spPr>
          <a:xfrm>
            <a:off x="1130497" y="32982"/>
            <a:ext cx="727886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Header Format (Extra)                      cont</a:t>
            </a:r>
            <a:endParaRPr b="0" i="0" sz="3200" u="none" cap="none" strike="noStrike">
              <a:solidFill>
                <a:srgbClr val="C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20" name="Google Shape;820;p48"/>
          <p:cNvSpPr txBox="1"/>
          <p:nvPr>
            <p:ph idx="4294967295" type="title"/>
          </p:nvPr>
        </p:nvSpPr>
        <p:spPr>
          <a:xfrm>
            <a:off x="1220160" y="-12500"/>
            <a:ext cx="7543800" cy="596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Types of records in DNS: Extra</a:t>
            </a:r>
            <a:endParaRPr b="1" sz="3200">
              <a:solidFill>
                <a:schemeClr val="dk1"/>
              </a:solidFill>
              <a:latin typeface="Times New Roman"/>
              <a:ea typeface="Times New Roman"/>
              <a:cs typeface="Times New Roman"/>
              <a:sym typeface="Times New Roman"/>
            </a:endParaRPr>
          </a:p>
        </p:txBody>
      </p:sp>
      <p:sp>
        <p:nvSpPr>
          <p:cNvPr id="821" name="Google Shape;821;p48"/>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1. Question records</a:t>
            </a:r>
            <a:endParaRPr b="0" i="0" sz="1600" u="none" cap="none" strike="noStrike">
              <a:solidFill>
                <a:schemeClr val="dk1"/>
              </a:solidFill>
              <a:latin typeface="Times New Roman"/>
              <a:ea typeface="Times New Roman"/>
              <a:cs typeface="Times New Roman"/>
              <a:sym typeface="Times New Roman"/>
            </a:endParaRPr>
          </a:p>
        </p:txBody>
      </p:sp>
      <p:sp>
        <p:nvSpPr>
          <p:cNvPr id="822" name="Google Shape;822;p48"/>
          <p:cNvSpPr txBox="1"/>
          <p:nvPr/>
        </p:nvSpPr>
        <p:spPr>
          <a:xfrm>
            <a:off x="591145" y="1621913"/>
            <a:ext cx="8570271" cy="156963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Two types of records are used in DNS:</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Times New Roman"/>
                <a:ea typeface="Times New Roman"/>
                <a:cs typeface="Times New Roman"/>
                <a:sym typeface="Times New Roman"/>
              </a:rPr>
              <a:t>The Question Records</a:t>
            </a:r>
            <a:r>
              <a:rPr b="0" i="0" lang="en-US" sz="1800" u="none" cap="none" strike="noStrike">
                <a:solidFill>
                  <a:srgbClr val="000000"/>
                </a:solidFill>
                <a:latin typeface="Times New Roman"/>
                <a:ea typeface="Times New Roman"/>
                <a:cs typeface="Times New Roman"/>
                <a:sym typeface="Times New Roman"/>
              </a:rPr>
              <a:t> are used in the question section of the </a:t>
            </a:r>
            <a:r>
              <a:rPr b="1" i="0" lang="en-US" sz="1800" u="none" cap="none" strike="noStrike">
                <a:solidFill>
                  <a:srgbClr val="C00000"/>
                </a:solidFill>
                <a:latin typeface="Times New Roman"/>
                <a:ea typeface="Times New Roman"/>
                <a:cs typeface="Times New Roman"/>
                <a:sym typeface="Times New Roman"/>
              </a:rPr>
              <a:t>query and response messages</a:t>
            </a:r>
            <a:endParaRPr b="1" i="0" sz="1800" u="none" cap="none" strike="noStrike">
              <a:solidFill>
                <a:srgbClr val="C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Arial"/>
              <a:buAutoNum type="arabicPeriod"/>
            </a:pPr>
            <a:r>
              <a:rPr b="1" i="0" lang="en-US" sz="1800" u="none" cap="none" strike="noStrike">
                <a:solidFill>
                  <a:schemeClr val="dk1"/>
                </a:solidFill>
                <a:latin typeface="Times New Roman"/>
                <a:ea typeface="Times New Roman"/>
                <a:cs typeface="Times New Roman"/>
                <a:sym typeface="Times New Roman"/>
              </a:rPr>
              <a:t>The Resource Records</a:t>
            </a:r>
            <a:r>
              <a:rPr b="0" i="0" lang="en-US" sz="1800" u="none" cap="none" strike="noStrike">
                <a:solidFill>
                  <a:schemeClr val="dk1"/>
                </a:solidFill>
                <a:latin typeface="Times New Roman"/>
                <a:ea typeface="Times New Roman"/>
                <a:cs typeface="Times New Roman"/>
                <a:sym typeface="Times New Roman"/>
              </a:rPr>
              <a:t> are used in the answer, authoritative, and additional information sections of the </a:t>
            </a:r>
            <a:r>
              <a:rPr b="1" i="0" lang="en-US" sz="1800" u="none" cap="none" strike="noStrike">
                <a:solidFill>
                  <a:srgbClr val="C00000"/>
                </a:solidFill>
                <a:latin typeface="Times New Roman"/>
                <a:ea typeface="Times New Roman"/>
                <a:cs typeface="Times New Roman"/>
                <a:sym typeface="Times New Roman"/>
              </a:rPr>
              <a:t>response message.</a:t>
            </a:r>
            <a:endParaRPr b="1" i="0" sz="2000" u="none" cap="none" strike="noStrike">
              <a:solidFill>
                <a:srgbClr val="C00000"/>
              </a:solidFill>
              <a:latin typeface="Times New Roman"/>
              <a:ea typeface="Times New Roman"/>
              <a:cs typeface="Times New Roman"/>
              <a:sym typeface="Times New Roman"/>
            </a:endParaRPr>
          </a:p>
        </p:txBody>
      </p:sp>
      <p:pic>
        <p:nvPicPr>
          <p:cNvPr id="823" name="Google Shape;823;p48"/>
          <p:cNvPicPr preferRelativeResize="0"/>
          <p:nvPr/>
        </p:nvPicPr>
        <p:blipFill rotWithShape="1">
          <a:blip r:embed="rId3">
            <a:alphaModFix/>
          </a:blip>
          <a:srcRect b="0" l="0" r="0" t="0"/>
          <a:stretch/>
        </p:blipFill>
        <p:spPr>
          <a:xfrm>
            <a:off x="609350" y="3186632"/>
            <a:ext cx="7715250" cy="1130167"/>
          </a:xfrm>
          <a:prstGeom prst="rect">
            <a:avLst/>
          </a:prstGeom>
          <a:noFill/>
          <a:ln>
            <a:noFill/>
          </a:ln>
        </p:spPr>
      </p:pic>
      <p:sp>
        <p:nvSpPr>
          <p:cNvPr id="824" name="Google Shape;824;p48"/>
          <p:cNvSpPr/>
          <p:nvPr/>
        </p:nvSpPr>
        <p:spPr>
          <a:xfrm>
            <a:off x="607440" y="763709"/>
            <a:ext cx="815652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C00000"/>
                </a:solidFill>
                <a:latin typeface="Times New Roman"/>
                <a:ea typeface="Times New Roman"/>
                <a:cs typeface="Times New Roman"/>
                <a:sym typeface="Times New Roman"/>
              </a:rPr>
              <a:t>DNS records </a:t>
            </a:r>
            <a:r>
              <a:rPr b="0" i="0" lang="en-US" sz="1600" u="none" cap="none" strike="noStrike">
                <a:solidFill>
                  <a:srgbClr val="202124"/>
                </a:solidFill>
                <a:latin typeface="Times New Roman"/>
                <a:ea typeface="Times New Roman"/>
                <a:cs typeface="Times New Roman"/>
                <a:sym typeface="Times New Roman"/>
              </a:rPr>
              <a:t>are </a:t>
            </a:r>
            <a:r>
              <a:rPr b="1" i="0" lang="en-US" sz="1600" u="none" cap="none" strike="noStrike">
                <a:solidFill>
                  <a:srgbClr val="202124"/>
                </a:solidFill>
                <a:latin typeface="Times New Roman"/>
                <a:ea typeface="Times New Roman"/>
                <a:cs typeface="Times New Roman"/>
                <a:sym typeface="Times New Roman"/>
              </a:rPr>
              <a:t>instructions that live in </a:t>
            </a:r>
            <a:r>
              <a:rPr b="1" i="0" lang="en-US" sz="1600" u="none" cap="none" strike="noStrike">
                <a:solidFill>
                  <a:srgbClr val="C00000"/>
                </a:solidFill>
                <a:latin typeface="Times New Roman"/>
                <a:ea typeface="Times New Roman"/>
                <a:cs typeface="Times New Roman"/>
                <a:sym typeface="Times New Roman"/>
              </a:rPr>
              <a:t>authoritative DNS servers </a:t>
            </a:r>
            <a:r>
              <a:rPr b="1" i="0" lang="en-US" sz="1600" u="none" cap="none" strike="noStrike">
                <a:solidFill>
                  <a:srgbClr val="202124"/>
                </a:solidFill>
                <a:latin typeface="Times New Roman"/>
                <a:ea typeface="Times New Roman"/>
                <a:cs typeface="Times New Roman"/>
                <a:sym typeface="Times New Roman"/>
              </a:rPr>
              <a:t>and provide information about a domain including what IP address is associated with that domain and how to handle requests for that domain</a:t>
            </a:r>
            <a:r>
              <a:rPr b="0" i="0" lang="en-US" sz="1600" u="none" cap="none" strike="noStrike">
                <a:solidFill>
                  <a:srgbClr val="202124"/>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p:txBody>
      </p:sp>
      <p:cxnSp>
        <p:nvCxnSpPr>
          <p:cNvPr id="825" name="Google Shape;825;p4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26" name="Google Shape;826;p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27" name="Google Shape;827;p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28" name="Google Shape;828;p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29" name="Google Shape;829;p4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37" name="Google Shape;837;p49"/>
          <p:cNvSpPr txBox="1"/>
          <p:nvPr>
            <p:ph idx="4294967295" type="title"/>
          </p:nvPr>
        </p:nvSpPr>
        <p:spPr>
          <a:xfrm>
            <a:off x="591145" y="47021"/>
            <a:ext cx="7543800" cy="611187"/>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Resource Record Format: Extra</a:t>
            </a:r>
            <a:endParaRPr sz="2800">
              <a:solidFill>
                <a:schemeClr val="dk1"/>
              </a:solidFill>
              <a:latin typeface="Times New Roman"/>
              <a:ea typeface="Times New Roman"/>
              <a:cs typeface="Times New Roman"/>
              <a:sym typeface="Times New Roman"/>
            </a:endParaRPr>
          </a:p>
        </p:txBody>
      </p:sp>
      <p:sp>
        <p:nvSpPr>
          <p:cNvPr id="838" name="Google Shape;838;p49"/>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Resource Records</a:t>
            </a:r>
            <a:endParaRPr b="0" i="0" sz="1600" u="none" cap="none" strike="noStrike">
              <a:solidFill>
                <a:schemeClr val="dk1"/>
              </a:solidFill>
              <a:latin typeface="Times New Roman"/>
              <a:ea typeface="Times New Roman"/>
              <a:cs typeface="Times New Roman"/>
              <a:sym typeface="Times New Roman"/>
            </a:endParaRPr>
          </a:p>
        </p:txBody>
      </p:sp>
      <p:pic>
        <p:nvPicPr>
          <p:cNvPr id="839" name="Google Shape;839;p49"/>
          <p:cNvPicPr preferRelativeResize="0"/>
          <p:nvPr/>
        </p:nvPicPr>
        <p:blipFill rotWithShape="1">
          <a:blip r:embed="rId3">
            <a:alphaModFix/>
          </a:blip>
          <a:srcRect b="0" l="0" r="0" t="0"/>
          <a:stretch/>
        </p:blipFill>
        <p:spPr>
          <a:xfrm>
            <a:off x="706925" y="927180"/>
            <a:ext cx="3750775" cy="3389620"/>
          </a:xfrm>
          <a:prstGeom prst="rect">
            <a:avLst/>
          </a:prstGeom>
          <a:noFill/>
          <a:ln>
            <a:noFill/>
          </a:ln>
        </p:spPr>
      </p:pic>
      <p:pic>
        <p:nvPicPr>
          <p:cNvPr id="840" name="Google Shape;840;p49"/>
          <p:cNvPicPr preferRelativeResize="0"/>
          <p:nvPr/>
        </p:nvPicPr>
        <p:blipFill rotWithShape="1">
          <a:blip r:embed="rId4">
            <a:alphaModFix/>
          </a:blip>
          <a:srcRect b="0" l="0" r="0" t="0"/>
          <a:stretch/>
        </p:blipFill>
        <p:spPr>
          <a:xfrm>
            <a:off x="4868729" y="927180"/>
            <a:ext cx="4172382" cy="3343320"/>
          </a:xfrm>
          <a:prstGeom prst="rect">
            <a:avLst/>
          </a:prstGeom>
          <a:noFill/>
          <a:ln>
            <a:noFill/>
          </a:ln>
        </p:spPr>
      </p:pic>
      <p:cxnSp>
        <p:nvCxnSpPr>
          <p:cNvPr id="841" name="Google Shape;841;p4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42" name="Google Shape;842;p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43" name="Google Shape;843;p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44" name="Google Shape;844;p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45" name="Google Shape;845;p49"/>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56" name="Google Shape;156;p5"/>
          <p:cNvSpPr txBox="1"/>
          <p:nvPr>
            <p:ph idx="4294967295" type="title"/>
          </p:nvPr>
        </p:nvSpPr>
        <p:spPr>
          <a:xfrm>
            <a:off x="1600200" y="47625"/>
            <a:ext cx="7543800" cy="6159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Hypertext Transfer Protocol (HTTP)</a:t>
            </a:r>
            <a:endParaRPr b="1" sz="3200">
              <a:solidFill>
                <a:schemeClr val="dk2"/>
              </a:solidFill>
              <a:latin typeface="Times New Roman"/>
              <a:ea typeface="Times New Roman"/>
              <a:cs typeface="Times New Roman"/>
              <a:sym typeface="Times New Roman"/>
            </a:endParaRPr>
          </a:p>
        </p:txBody>
      </p:sp>
      <p:sp>
        <p:nvSpPr>
          <p:cNvPr id="157" name="Google Shape;157;p5"/>
          <p:cNvSpPr txBox="1"/>
          <p:nvPr>
            <p:ph idx="4294967295" type="body"/>
          </p:nvPr>
        </p:nvSpPr>
        <p:spPr>
          <a:xfrm>
            <a:off x="708420" y="690694"/>
            <a:ext cx="7962969" cy="3827527"/>
          </a:xfrm>
          <a:prstGeom prst="rect">
            <a:avLst/>
          </a:prstGeom>
          <a:noFill/>
          <a:ln>
            <a:noFill/>
          </a:ln>
        </p:spPr>
        <p:txBody>
          <a:bodyPr anchorCtr="0" anchor="t" bIns="34275" lIns="0" spcFirstLastPara="1" rIns="0" wrap="square" tIns="34275">
            <a:noAutofit/>
          </a:bodyPr>
          <a:lstStyle/>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HTTP stands for </a:t>
            </a:r>
            <a:r>
              <a:rPr b="1" lang="en-US" sz="1600">
                <a:solidFill>
                  <a:schemeClr val="dk1"/>
                </a:solidFill>
                <a:latin typeface="Times New Roman"/>
                <a:ea typeface="Times New Roman"/>
                <a:cs typeface="Times New Roman"/>
                <a:sym typeface="Times New Roman"/>
              </a:rPr>
              <a:t>HyperText Transfer Protocol</a:t>
            </a:r>
            <a:r>
              <a:rPr lang="en-US" sz="1600">
                <a:solidFill>
                  <a:schemeClr val="dk1"/>
                </a:solidFill>
                <a:latin typeface="Times New Roman"/>
                <a:ea typeface="Times New Roman"/>
                <a:cs typeface="Times New Roman"/>
                <a:sym typeface="Times New Roman"/>
              </a:rPr>
              <a:t>.</a:t>
            </a:r>
            <a:endParaRPr/>
          </a:p>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It is a protocol used to access the data on the World Wide Web (www).</a:t>
            </a:r>
            <a:endParaRPr/>
          </a:p>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The HTTP protocol can be used to transfer the data in the form of plain text, hypertext, audio, video, and so on.</a:t>
            </a:r>
            <a:endParaRPr/>
          </a:p>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This protocol is known as HyperText Transfer Protocol because of its efficiency that allows us to use in a hypertext environment where there are rapid jumps from one document to another document.</a:t>
            </a:r>
            <a:endParaRPr/>
          </a:p>
          <a:p>
            <a:pPr indent="0" lvl="0" marL="133350" rtl="0" algn="l">
              <a:lnSpc>
                <a:spcPct val="90000"/>
              </a:lnSpc>
              <a:spcBef>
                <a:spcPts val="900"/>
              </a:spcBef>
              <a:spcAft>
                <a:spcPts val="0"/>
              </a:spcAft>
              <a:buSzPts val="1500"/>
              <a:buNone/>
            </a:pPr>
            <a:r>
              <a:rPr b="1" lang="en-US" sz="1600">
                <a:solidFill>
                  <a:schemeClr val="dk1"/>
                </a:solidFill>
                <a:latin typeface="Times New Roman"/>
                <a:ea typeface="Times New Roman"/>
                <a:cs typeface="Times New Roman"/>
                <a:sym typeface="Times New Roman"/>
              </a:rPr>
              <a:t>Connectionless protocol:</a:t>
            </a:r>
            <a:r>
              <a:rPr lang="en-US" sz="1600">
                <a:solidFill>
                  <a:schemeClr val="dk1"/>
                </a:solidFill>
                <a:latin typeface="Times New Roman"/>
                <a:ea typeface="Times New Roman"/>
                <a:cs typeface="Times New Roman"/>
                <a:sym typeface="Times New Roman"/>
              </a:rPr>
              <a:t> HTTP is a connectionless protocol. </a:t>
            </a:r>
            <a:endParaRPr sz="1600">
              <a:solidFill>
                <a:schemeClr val="dk1"/>
              </a:solidFill>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HTTP client initiates a request and waits for a response from the server.</a:t>
            </a:r>
            <a:endParaRPr/>
          </a:p>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When the server receives the request, the server processes the request and sends back the response to the HTTP client after which the client disconnects the connection. </a:t>
            </a:r>
            <a:endParaRPr sz="1600">
              <a:solidFill>
                <a:schemeClr val="dk1"/>
              </a:solidFill>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Font typeface="Noto Sans Symbols"/>
              <a:buChar char="▪"/>
            </a:pPr>
            <a:r>
              <a:rPr lang="en-US" sz="1600">
                <a:solidFill>
                  <a:schemeClr val="dk1"/>
                </a:solidFill>
                <a:latin typeface="Times New Roman"/>
                <a:ea typeface="Times New Roman"/>
                <a:cs typeface="Times New Roman"/>
                <a:sym typeface="Times New Roman"/>
              </a:rPr>
              <a:t>The connection between client and server exist only during the current request and response time only.</a:t>
            </a:r>
            <a:endParaRPr/>
          </a:p>
          <a:p>
            <a:pPr indent="-228600" lvl="0" marL="457200" rtl="0" algn="l">
              <a:lnSpc>
                <a:spcPct val="90000"/>
              </a:lnSpc>
              <a:spcBef>
                <a:spcPts val="900"/>
              </a:spcBef>
              <a:spcAft>
                <a:spcPts val="0"/>
              </a:spcAft>
              <a:buSzPts val="1500"/>
              <a:buFont typeface="Noto Sans Symbols"/>
              <a:buNone/>
            </a:pPr>
            <a:r>
              <a:t/>
            </a:r>
            <a:endParaRPr sz="1600">
              <a:solidFill>
                <a:schemeClr val="dk1"/>
              </a:solidFill>
              <a:latin typeface="Times New Roman"/>
              <a:ea typeface="Times New Roman"/>
              <a:cs typeface="Times New Roman"/>
              <a:sym typeface="Times New Roman"/>
            </a:endParaRPr>
          </a:p>
          <a:p>
            <a:pPr indent="-228600" lvl="0" marL="457200" rtl="0" algn="l">
              <a:lnSpc>
                <a:spcPct val="90000"/>
              </a:lnSpc>
              <a:spcBef>
                <a:spcPts val="900"/>
              </a:spcBef>
              <a:spcAft>
                <a:spcPts val="0"/>
              </a:spcAft>
              <a:buSzPts val="1500"/>
              <a:buFont typeface="Noto Sans Symbols"/>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p:txBody>
      </p:sp>
      <p:cxnSp>
        <p:nvCxnSpPr>
          <p:cNvPr id="158" name="Google Shape;158;p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9" name="Google Shape;159;p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0" name="Google Shape;160;p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1" name="Google Shape;161;p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2" name="Google Shape;162;p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Understanding Different Types of Record in DNS Server" id="851" name="Google Shape;851;p50"/>
          <p:cNvPicPr preferRelativeResize="0"/>
          <p:nvPr/>
        </p:nvPicPr>
        <p:blipFill rotWithShape="1">
          <a:blip r:embed="rId3">
            <a:alphaModFix/>
          </a:blip>
          <a:srcRect b="0" l="0" r="0" t="11933"/>
          <a:stretch/>
        </p:blipFill>
        <p:spPr>
          <a:xfrm>
            <a:off x="1807729" y="1323974"/>
            <a:ext cx="5767243" cy="3268807"/>
          </a:xfrm>
          <a:prstGeom prst="rect">
            <a:avLst/>
          </a:prstGeom>
          <a:noFill/>
          <a:ln>
            <a:noFill/>
          </a:ln>
        </p:spPr>
      </p:pic>
      <p:cxnSp>
        <p:nvCxnSpPr>
          <p:cNvPr id="852" name="Google Shape;852;p5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53" name="Google Shape;853;p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54" name="Google Shape;854;p5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55" name="Google Shape;855;p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56" name="Google Shape;856;p5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57" name="Google Shape;857;p50"/>
          <p:cNvSpPr txBox="1"/>
          <p:nvPr/>
        </p:nvSpPr>
        <p:spPr>
          <a:xfrm>
            <a:off x="838795" y="76469"/>
            <a:ext cx="757056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DNS Record: Extra</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Linux command to find Time-To-Live (TTL) DNS" id="863" name="Google Shape;863;p51"/>
          <p:cNvPicPr preferRelativeResize="0"/>
          <p:nvPr/>
        </p:nvPicPr>
        <p:blipFill rotWithShape="1">
          <a:blip r:embed="rId3">
            <a:alphaModFix/>
          </a:blip>
          <a:srcRect b="0" l="0" r="0" t="0"/>
          <a:stretch/>
        </p:blipFill>
        <p:spPr>
          <a:xfrm>
            <a:off x="1288473" y="850834"/>
            <a:ext cx="6234545" cy="3774056"/>
          </a:xfrm>
          <a:prstGeom prst="rect">
            <a:avLst/>
          </a:prstGeom>
          <a:noFill/>
          <a:ln>
            <a:noFill/>
          </a:ln>
        </p:spPr>
      </p:pic>
      <p:cxnSp>
        <p:nvCxnSpPr>
          <p:cNvPr id="864" name="Google Shape;864;p5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65" name="Google Shape;865;p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66" name="Google Shape;866;p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67" name="Google Shape;867;p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68" name="Google Shape;868;p5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69" name="Google Shape;869;p51"/>
          <p:cNvSpPr/>
          <p:nvPr/>
        </p:nvSpPr>
        <p:spPr>
          <a:xfrm>
            <a:off x="2056875" y="135595"/>
            <a:ext cx="34355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C00000"/>
                </a:solidFill>
                <a:latin typeface="Times New Roman"/>
                <a:ea typeface="Times New Roman"/>
                <a:cs typeface="Times New Roman"/>
                <a:sym typeface="Times New Roman"/>
              </a:rPr>
              <a:t> command:      ipconfig/all</a:t>
            </a:r>
            <a:endParaRPr b="0" i="0" sz="2400" u="none" cap="none" strike="noStrike">
              <a:solidFill>
                <a:srgbClr val="000000"/>
              </a:solidFill>
              <a:latin typeface="Arial"/>
              <a:ea typeface="Arial"/>
              <a:cs typeface="Arial"/>
              <a:sym typeface="Arial"/>
            </a:endParaRPr>
          </a:p>
        </p:txBody>
      </p:sp>
      <p:sp>
        <p:nvSpPr>
          <p:cNvPr id="870" name="Google Shape;870;p51"/>
          <p:cNvSpPr/>
          <p:nvPr/>
        </p:nvSpPr>
        <p:spPr>
          <a:xfrm>
            <a:off x="5492430" y="215333"/>
            <a:ext cx="15560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Extra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876" name="Google Shape;876;p52"/>
          <p:cNvSpPr/>
          <p:nvPr/>
        </p:nvSpPr>
        <p:spPr>
          <a:xfrm>
            <a:off x="809172" y="1438296"/>
            <a:ext cx="7956024"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C00000"/>
                </a:solidFill>
                <a:latin typeface="Times New Roman"/>
                <a:ea typeface="Times New Roman"/>
                <a:cs typeface="Times New Roman"/>
                <a:sym typeface="Times New Roman"/>
              </a:rPr>
              <a:t>Dynamic Host Control Protocol </a:t>
            </a:r>
            <a:endParaRPr b="1" i="0" sz="4400" u="none" cap="none" strike="noStrike">
              <a:solidFill>
                <a:srgbClr val="C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4400" u="none" cap="none" strike="noStrike">
                <a:solidFill>
                  <a:srgbClr val="C00000"/>
                </a:solidFill>
                <a:latin typeface="Times New Roman"/>
                <a:ea typeface="Times New Roman"/>
                <a:cs typeface="Times New Roman"/>
                <a:sym typeface="Times New Roman"/>
              </a:rPr>
              <a:t>(DHCP)</a:t>
            </a:r>
            <a:endParaRPr b="0" i="0" sz="4400" u="none" cap="none" strike="noStrike">
              <a:solidFill>
                <a:srgbClr val="C00000"/>
              </a:solidFill>
              <a:latin typeface="Arial"/>
              <a:ea typeface="Arial"/>
              <a:cs typeface="Arial"/>
              <a:sym typeface="Arial"/>
            </a:endParaRPr>
          </a:p>
        </p:txBody>
      </p:sp>
      <p:sp>
        <p:nvSpPr>
          <p:cNvPr id="877" name="Google Shape;877;p52"/>
          <p:cNvSpPr/>
          <p:nvPr/>
        </p:nvSpPr>
        <p:spPr>
          <a:xfrm>
            <a:off x="1672937" y="3993467"/>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https://www.youtube.com/watch?v=4pkDL1pgCgQ&amp;t=122s</a:t>
            </a:r>
            <a:endParaRPr/>
          </a:p>
        </p:txBody>
      </p:sp>
      <p:cxnSp>
        <p:nvCxnSpPr>
          <p:cNvPr id="878" name="Google Shape;878;p5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79" name="Google Shape;879;p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80" name="Google Shape;880;p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81" name="Google Shape;881;p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82" name="Google Shape;882;p5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888" name="Google Shape;888;p53"/>
          <p:cNvPicPr preferRelativeResize="0"/>
          <p:nvPr/>
        </p:nvPicPr>
        <p:blipFill rotWithShape="1">
          <a:blip r:embed="rId3">
            <a:alphaModFix/>
          </a:blip>
          <a:srcRect b="0" l="0" r="0" t="0"/>
          <a:stretch/>
        </p:blipFill>
        <p:spPr>
          <a:xfrm>
            <a:off x="697705" y="562908"/>
            <a:ext cx="3229123" cy="1798810"/>
          </a:xfrm>
          <a:prstGeom prst="rect">
            <a:avLst/>
          </a:prstGeom>
          <a:noFill/>
          <a:ln>
            <a:noFill/>
          </a:ln>
        </p:spPr>
      </p:pic>
      <p:pic>
        <p:nvPicPr>
          <p:cNvPr id="889" name="Google Shape;889;p53"/>
          <p:cNvPicPr preferRelativeResize="0"/>
          <p:nvPr/>
        </p:nvPicPr>
        <p:blipFill rotWithShape="1">
          <a:blip r:embed="rId4">
            <a:alphaModFix/>
          </a:blip>
          <a:srcRect b="0" l="0" r="0" t="0"/>
          <a:stretch/>
        </p:blipFill>
        <p:spPr>
          <a:xfrm>
            <a:off x="4728062" y="345810"/>
            <a:ext cx="4038937" cy="2051457"/>
          </a:xfrm>
          <a:prstGeom prst="rect">
            <a:avLst/>
          </a:prstGeom>
          <a:noFill/>
          <a:ln>
            <a:noFill/>
          </a:ln>
        </p:spPr>
      </p:pic>
      <p:sp>
        <p:nvSpPr>
          <p:cNvPr id="890" name="Google Shape;890;p53"/>
          <p:cNvSpPr/>
          <p:nvPr/>
        </p:nvSpPr>
        <p:spPr>
          <a:xfrm>
            <a:off x="708420" y="2235988"/>
            <a:ext cx="273664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Why IP Address is needed?</a:t>
            </a:r>
            <a:endParaRPr b="0" i="0" sz="1800" u="none" cap="none" strike="noStrike">
              <a:solidFill>
                <a:schemeClr val="dk1"/>
              </a:solidFill>
              <a:latin typeface="Times New Roman"/>
              <a:ea typeface="Times New Roman"/>
              <a:cs typeface="Times New Roman"/>
              <a:sym typeface="Times New Roman"/>
            </a:endParaRPr>
          </a:p>
        </p:txBody>
      </p:sp>
      <p:sp>
        <p:nvSpPr>
          <p:cNvPr id="891" name="Google Shape;891;p53"/>
          <p:cNvSpPr/>
          <p:nvPr/>
        </p:nvSpPr>
        <p:spPr>
          <a:xfrm>
            <a:off x="4276313" y="2308811"/>
            <a:ext cx="388119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Manually given address as number of hosts are less</a:t>
            </a:r>
            <a:endParaRPr b="0" i="0" sz="1400" u="none" cap="none" strike="noStrike">
              <a:solidFill>
                <a:schemeClr val="dk1"/>
              </a:solidFill>
              <a:latin typeface="Times New Roman"/>
              <a:ea typeface="Times New Roman"/>
              <a:cs typeface="Times New Roman"/>
              <a:sym typeface="Times New Roman"/>
            </a:endParaRPr>
          </a:p>
        </p:txBody>
      </p:sp>
      <p:pic>
        <p:nvPicPr>
          <p:cNvPr id="892" name="Google Shape;892;p53"/>
          <p:cNvPicPr preferRelativeResize="0"/>
          <p:nvPr/>
        </p:nvPicPr>
        <p:blipFill rotWithShape="1">
          <a:blip r:embed="rId5">
            <a:alphaModFix/>
          </a:blip>
          <a:srcRect b="0" l="0" r="0" t="0"/>
          <a:stretch/>
        </p:blipFill>
        <p:spPr>
          <a:xfrm>
            <a:off x="733875" y="2751611"/>
            <a:ext cx="3596476" cy="1468120"/>
          </a:xfrm>
          <a:prstGeom prst="rect">
            <a:avLst/>
          </a:prstGeom>
          <a:noFill/>
          <a:ln>
            <a:noFill/>
          </a:ln>
        </p:spPr>
      </p:pic>
      <p:sp>
        <p:nvSpPr>
          <p:cNvPr id="893" name="Google Shape;893;p53"/>
          <p:cNvSpPr/>
          <p:nvPr/>
        </p:nvSpPr>
        <p:spPr>
          <a:xfrm>
            <a:off x="515238" y="4330274"/>
            <a:ext cx="420820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Dynamically given address as number of hosts are large</a:t>
            </a:r>
            <a:endParaRPr b="0" i="0" sz="1400" u="none" cap="none" strike="noStrike">
              <a:solidFill>
                <a:schemeClr val="dk1"/>
              </a:solidFill>
              <a:latin typeface="Times New Roman"/>
              <a:ea typeface="Times New Roman"/>
              <a:cs typeface="Times New Roman"/>
              <a:sym typeface="Times New Roman"/>
            </a:endParaRPr>
          </a:p>
        </p:txBody>
      </p:sp>
      <p:pic>
        <p:nvPicPr>
          <p:cNvPr id="894" name="Google Shape;894;p53"/>
          <p:cNvPicPr preferRelativeResize="0"/>
          <p:nvPr/>
        </p:nvPicPr>
        <p:blipFill rotWithShape="1">
          <a:blip r:embed="rId6">
            <a:alphaModFix/>
          </a:blip>
          <a:srcRect b="0" l="0" r="0" t="0"/>
          <a:stretch/>
        </p:blipFill>
        <p:spPr>
          <a:xfrm>
            <a:off x="4939846" y="2845304"/>
            <a:ext cx="3945969" cy="1514964"/>
          </a:xfrm>
          <a:prstGeom prst="rect">
            <a:avLst/>
          </a:prstGeom>
          <a:noFill/>
          <a:ln>
            <a:noFill/>
          </a:ln>
        </p:spPr>
      </p:pic>
      <p:sp>
        <p:nvSpPr>
          <p:cNvPr id="895" name="Google Shape;895;p53"/>
          <p:cNvSpPr/>
          <p:nvPr/>
        </p:nvSpPr>
        <p:spPr>
          <a:xfrm>
            <a:off x="6912830" y="4077510"/>
            <a:ext cx="215227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Special Host is called as DHCP Server</a:t>
            </a:r>
            <a:endParaRPr b="0" i="0" sz="1200" u="none" cap="none" strike="noStrike">
              <a:solidFill>
                <a:schemeClr val="dk1"/>
              </a:solidFill>
              <a:latin typeface="Times New Roman"/>
              <a:ea typeface="Times New Roman"/>
              <a:cs typeface="Times New Roman"/>
              <a:sym typeface="Times New Roman"/>
            </a:endParaRPr>
          </a:p>
        </p:txBody>
      </p:sp>
      <p:sp>
        <p:nvSpPr>
          <p:cNvPr id="896" name="Google Shape;896;p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97" name="Google Shape;897;p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98" name="Google Shape;898;p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99" name="Google Shape;899;p53"/>
          <p:cNvPicPr preferRelativeResize="0"/>
          <p:nvPr/>
        </p:nvPicPr>
        <p:blipFill rotWithShape="1">
          <a:blip r:embed="rId7">
            <a:alphaModFix/>
          </a:blip>
          <a:srcRect b="0" l="0" r="0" t="0"/>
          <a:stretch/>
        </p:blipFill>
        <p:spPr>
          <a:xfrm>
            <a:off x="41822" y="47021"/>
            <a:ext cx="538608" cy="597579"/>
          </a:xfrm>
          <a:prstGeom prst="rect">
            <a:avLst/>
          </a:prstGeom>
          <a:noFill/>
          <a:ln>
            <a:noFill/>
          </a:ln>
        </p:spPr>
      </p:pic>
      <p:sp>
        <p:nvSpPr>
          <p:cNvPr id="900" name="Google Shape;900;p53"/>
          <p:cNvSpPr/>
          <p:nvPr/>
        </p:nvSpPr>
        <p:spPr>
          <a:xfrm>
            <a:off x="2091670" y="41088"/>
            <a:ext cx="43091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DHCP: Extra Information</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06" name="Google Shape;906;p54"/>
          <p:cNvSpPr txBox="1"/>
          <p:nvPr>
            <p:ph idx="4294967295" type="title"/>
          </p:nvPr>
        </p:nvSpPr>
        <p:spPr>
          <a:xfrm>
            <a:off x="841177" y="-37542"/>
            <a:ext cx="7543800" cy="1089025"/>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5000"/>
              </a:lnSpc>
              <a:spcBef>
                <a:spcPts val="0"/>
              </a:spcBef>
              <a:spcAft>
                <a:spcPts val="0"/>
              </a:spcAft>
              <a:buClr>
                <a:schemeClr val="dk1"/>
              </a:buClr>
              <a:buSzPct val="30554"/>
              <a:buFont typeface="Arial"/>
              <a:buNone/>
            </a:pPr>
            <a:r>
              <a:t/>
            </a:r>
            <a:endParaRPr b="1">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0554"/>
              <a:buFont typeface="Arial"/>
              <a:buNone/>
            </a:pPr>
            <a:r>
              <a:rPr b="1" lang="en-US">
                <a:latin typeface="Times New Roman"/>
                <a:ea typeface="Times New Roman"/>
                <a:cs typeface="Times New Roman"/>
                <a:sym typeface="Times New Roman"/>
              </a:rPr>
              <a:t>Dynamic Host Control Protocol (DHCP)</a:t>
            </a:r>
            <a:endParaRPr b="1">
              <a:latin typeface="Times New Roman"/>
              <a:ea typeface="Times New Roman"/>
              <a:cs typeface="Times New Roman"/>
              <a:sym typeface="Times New Roman"/>
            </a:endParaRPr>
          </a:p>
          <a:p>
            <a:pPr indent="0" lvl="0" marL="0" rtl="0" algn="l">
              <a:lnSpc>
                <a:spcPct val="85000"/>
              </a:lnSpc>
              <a:spcBef>
                <a:spcPts val="0"/>
              </a:spcBef>
              <a:spcAft>
                <a:spcPts val="0"/>
              </a:spcAft>
              <a:buSzPct val="111111"/>
              <a:buNone/>
            </a:pPr>
            <a:r>
              <a:t/>
            </a:r>
            <a:endParaRPr b="1">
              <a:latin typeface="Times New Roman"/>
              <a:ea typeface="Times New Roman"/>
              <a:cs typeface="Times New Roman"/>
              <a:sym typeface="Times New Roman"/>
            </a:endParaRPr>
          </a:p>
        </p:txBody>
      </p:sp>
      <p:sp>
        <p:nvSpPr>
          <p:cNvPr id="907" name="Google Shape;907;p54"/>
          <p:cNvSpPr txBox="1"/>
          <p:nvPr>
            <p:ph idx="4294967295" type="body"/>
          </p:nvPr>
        </p:nvSpPr>
        <p:spPr>
          <a:xfrm>
            <a:off x="238019" y="624182"/>
            <a:ext cx="4977900" cy="3662362"/>
          </a:xfrm>
          <a:prstGeom prst="rect">
            <a:avLst/>
          </a:prstGeom>
          <a:noFill/>
          <a:ln>
            <a:noFill/>
          </a:ln>
        </p:spPr>
        <p:txBody>
          <a:bodyPr anchorCtr="0" anchor="t" bIns="34275" lIns="0" spcFirstLastPara="1" rIns="0" wrap="square" tIns="34275">
            <a:noAutofit/>
          </a:bodyPr>
          <a:lstStyle/>
          <a:p>
            <a:pPr indent="-100053" lvl="0" marL="468779" rtl="0" algn="just">
              <a:lnSpc>
                <a:spcPct val="100000"/>
              </a:lnSpc>
              <a:spcBef>
                <a:spcPts val="900"/>
              </a:spcBef>
              <a:spcAft>
                <a:spcPts val="0"/>
              </a:spcAft>
              <a:buClr>
                <a:schemeClr val="dk2"/>
              </a:buClr>
              <a:buSzPts val="1576"/>
              <a:buFont typeface="Noto Sans Symbols"/>
              <a:buChar char="⮚"/>
            </a:pPr>
            <a:r>
              <a:rPr b="1" lang="en-US" sz="1600">
                <a:solidFill>
                  <a:schemeClr val="dk2"/>
                </a:solidFill>
                <a:latin typeface="Times New Roman"/>
                <a:ea typeface="Times New Roman"/>
                <a:cs typeface="Times New Roman"/>
                <a:sym typeface="Times New Roman"/>
              </a:rPr>
              <a:t>Each computer </a:t>
            </a:r>
            <a:r>
              <a:rPr lang="en-US" sz="1600">
                <a:solidFill>
                  <a:schemeClr val="dk2"/>
                </a:solidFill>
                <a:latin typeface="Times New Roman"/>
                <a:ea typeface="Times New Roman"/>
                <a:cs typeface="Times New Roman"/>
                <a:sym typeface="Times New Roman"/>
              </a:rPr>
              <a:t>that uses the </a:t>
            </a:r>
            <a:r>
              <a:rPr b="1" lang="en-US" sz="1600">
                <a:solidFill>
                  <a:schemeClr val="dk2"/>
                </a:solidFill>
                <a:latin typeface="Times New Roman"/>
                <a:ea typeface="Times New Roman"/>
                <a:cs typeface="Times New Roman"/>
                <a:sym typeface="Times New Roman"/>
              </a:rPr>
              <a:t>TCP/IP protocol suite </a:t>
            </a:r>
            <a:r>
              <a:rPr lang="en-US" sz="1600">
                <a:solidFill>
                  <a:schemeClr val="dk2"/>
                </a:solidFill>
                <a:latin typeface="Times New Roman"/>
                <a:ea typeface="Times New Roman"/>
                <a:cs typeface="Times New Roman"/>
                <a:sym typeface="Times New Roman"/>
              </a:rPr>
              <a:t>needs to know </a:t>
            </a:r>
            <a:r>
              <a:rPr b="1" lang="en-US" sz="1600">
                <a:solidFill>
                  <a:schemeClr val="dk2"/>
                </a:solidFill>
                <a:latin typeface="Times New Roman"/>
                <a:ea typeface="Times New Roman"/>
                <a:cs typeface="Times New Roman"/>
                <a:sym typeface="Times New Roman"/>
              </a:rPr>
              <a:t>its IP address</a:t>
            </a:r>
            <a:r>
              <a:rPr lang="en-US" sz="1600">
                <a:solidFill>
                  <a:schemeClr val="dk2"/>
                </a:solidFill>
                <a:latin typeface="Times New Roman"/>
                <a:ea typeface="Times New Roman"/>
                <a:cs typeface="Times New Roman"/>
                <a:sym typeface="Times New Roman"/>
              </a:rPr>
              <a:t>. If the computer uses classless addressing or is a member of a subnet, it also needs to know its subnet mask.</a:t>
            </a:r>
            <a:endParaRPr sz="1600">
              <a:solidFill>
                <a:schemeClr val="dk2"/>
              </a:solidFill>
              <a:latin typeface="Times New Roman"/>
              <a:ea typeface="Times New Roman"/>
              <a:cs typeface="Times New Roman"/>
              <a:sym typeface="Times New Roman"/>
            </a:endParaRPr>
          </a:p>
          <a:p>
            <a:pPr indent="0" lvl="0" marL="468779" rtl="0" algn="just">
              <a:lnSpc>
                <a:spcPct val="100000"/>
              </a:lnSpc>
              <a:spcBef>
                <a:spcPts val="0"/>
              </a:spcBef>
              <a:spcAft>
                <a:spcPts val="0"/>
              </a:spcAft>
              <a:buClr>
                <a:schemeClr val="dk2"/>
              </a:buClr>
              <a:buSzPts val="1773"/>
              <a:buNone/>
            </a:pPr>
            <a:r>
              <a:rPr b="1" lang="en-US" sz="1800">
                <a:solidFill>
                  <a:srgbClr val="224F76"/>
                </a:solidFill>
                <a:latin typeface="Times New Roman"/>
                <a:ea typeface="Times New Roman"/>
                <a:cs typeface="Times New Roman"/>
                <a:sym typeface="Times New Roman"/>
              </a:rPr>
              <a:t>Four</a:t>
            </a:r>
            <a:r>
              <a:rPr lang="en-US" sz="1600">
                <a:solidFill>
                  <a:schemeClr val="dk2"/>
                </a:solidFill>
                <a:latin typeface="Times New Roman"/>
                <a:ea typeface="Times New Roman"/>
                <a:cs typeface="Times New Roman"/>
                <a:sym typeface="Times New Roman"/>
              </a:rPr>
              <a:t> pieces of information are normally needed:   </a:t>
            </a:r>
            <a:endParaRPr/>
          </a:p>
          <a:p>
            <a:pPr indent="0" lvl="0" marL="0" rtl="0" algn="just">
              <a:lnSpc>
                <a:spcPct val="100000"/>
              </a:lnSpc>
              <a:spcBef>
                <a:spcPts val="0"/>
              </a:spcBef>
              <a:spcAft>
                <a:spcPts val="0"/>
              </a:spcAft>
              <a:buClr>
                <a:schemeClr val="dk2"/>
              </a:buClr>
              <a:buSzPts val="1773"/>
              <a:buNone/>
            </a:pPr>
            <a:r>
              <a:rPr b="1" lang="en-US" sz="1800">
                <a:solidFill>
                  <a:schemeClr val="dk2"/>
                </a:solidFill>
                <a:latin typeface="Times New Roman"/>
                <a:ea typeface="Times New Roman"/>
                <a:cs typeface="Times New Roman"/>
                <a:sym typeface="Times New Roman"/>
              </a:rPr>
              <a:t>           </a:t>
            </a:r>
            <a:r>
              <a:rPr b="1" lang="en-US" sz="1800">
                <a:solidFill>
                  <a:srgbClr val="C00000"/>
                </a:solidFill>
                <a:latin typeface="Times New Roman"/>
                <a:ea typeface="Times New Roman"/>
                <a:cs typeface="Times New Roman"/>
                <a:sym typeface="Times New Roman"/>
              </a:rPr>
              <a:t>1. The IP address of the computer    </a:t>
            </a:r>
            <a:endParaRPr b="1" sz="1800">
              <a:solidFill>
                <a:srgbClr val="C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500"/>
              <a:buNone/>
            </a:pPr>
            <a:r>
              <a:rPr b="1" lang="en-US" sz="1800">
                <a:solidFill>
                  <a:srgbClr val="C00000"/>
                </a:solidFill>
                <a:latin typeface="Times New Roman"/>
                <a:ea typeface="Times New Roman"/>
                <a:cs typeface="Times New Roman"/>
                <a:sym typeface="Times New Roman"/>
              </a:rPr>
              <a:t>           2. The subnet mask of the computer  </a:t>
            </a:r>
            <a:endParaRPr b="1" sz="1800">
              <a:solidFill>
                <a:srgbClr val="C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500"/>
              <a:buNone/>
            </a:pPr>
            <a:r>
              <a:rPr b="1" lang="en-US" sz="1800">
                <a:solidFill>
                  <a:srgbClr val="C00000"/>
                </a:solidFill>
                <a:latin typeface="Times New Roman"/>
                <a:ea typeface="Times New Roman"/>
                <a:cs typeface="Times New Roman"/>
                <a:sym typeface="Times New Roman"/>
              </a:rPr>
              <a:t>           3. The IP address of a router  / Gateway</a:t>
            </a:r>
            <a:endParaRPr b="1" sz="1800">
              <a:solidFill>
                <a:srgbClr val="C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500"/>
              <a:buNone/>
            </a:pPr>
            <a:r>
              <a:rPr b="1" lang="en-US" sz="1800">
                <a:solidFill>
                  <a:srgbClr val="C00000"/>
                </a:solidFill>
                <a:latin typeface="Times New Roman"/>
                <a:ea typeface="Times New Roman"/>
                <a:cs typeface="Times New Roman"/>
                <a:sym typeface="Times New Roman"/>
              </a:rPr>
              <a:t>           4. The IP address of a name server</a:t>
            </a:r>
            <a:endParaRPr b="1" sz="1800">
              <a:solidFill>
                <a:srgbClr val="C00000"/>
              </a:solidFill>
              <a:latin typeface="Times New Roman"/>
              <a:ea typeface="Times New Roman"/>
              <a:cs typeface="Times New Roman"/>
              <a:sym typeface="Times New Roman"/>
            </a:endParaRPr>
          </a:p>
          <a:p>
            <a:pPr indent="-100053" lvl="0" marL="468779" rtl="0" algn="just">
              <a:lnSpc>
                <a:spcPct val="100000"/>
              </a:lnSpc>
              <a:spcBef>
                <a:spcPts val="900"/>
              </a:spcBef>
              <a:spcAft>
                <a:spcPts val="0"/>
              </a:spcAft>
              <a:buClr>
                <a:schemeClr val="dk2"/>
              </a:buClr>
              <a:buSzPts val="1576"/>
              <a:buFont typeface="Noto Sans Symbols"/>
              <a:buChar char="⮚"/>
            </a:pPr>
            <a:r>
              <a:rPr lang="en-US" sz="1600">
                <a:solidFill>
                  <a:schemeClr val="dk2"/>
                </a:solidFill>
                <a:latin typeface="Times New Roman"/>
                <a:ea typeface="Times New Roman"/>
                <a:cs typeface="Times New Roman"/>
                <a:sym typeface="Times New Roman"/>
              </a:rPr>
              <a:t>These four pieces of information can be stored in a configuration file and accessed by the computer during the bootstrap process.</a:t>
            </a:r>
            <a:endParaRPr sz="1600">
              <a:solidFill>
                <a:schemeClr val="dk2"/>
              </a:solidFill>
              <a:latin typeface="Times New Roman"/>
              <a:ea typeface="Times New Roman"/>
              <a:cs typeface="Times New Roman"/>
              <a:sym typeface="Times New Roman"/>
            </a:endParaRPr>
          </a:p>
          <a:p>
            <a:pPr indent="-100053" lvl="0" marL="468779" rtl="0" algn="just">
              <a:lnSpc>
                <a:spcPct val="100000"/>
              </a:lnSpc>
              <a:spcBef>
                <a:spcPts val="0"/>
              </a:spcBef>
              <a:spcAft>
                <a:spcPts val="0"/>
              </a:spcAft>
              <a:buClr>
                <a:schemeClr val="dk2"/>
              </a:buClr>
              <a:buSzPts val="1576"/>
              <a:buFont typeface="Noto Sans Symbols"/>
              <a:buChar char="⮚"/>
            </a:pPr>
            <a:r>
              <a:rPr lang="en-US" sz="1600">
                <a:solidFill>
                  <a:schemeClr val="dk2"/>
                </a:solidFill>
                <a:latin typeface="Times New Roman"/>
                <a:ea typeface="Times New Roman"/>
                <a:cs typeface="Times New Roman"/>
                <a:sym typeface="Times New Roman"/>
              </a:rPr>
              <a:t>The </a:t>
            </a:r>
            <a:r>
              <a:rPr b="1" lang="en-US" sz="1600">
                <a:solidFill>
                  <a:srgbClr val="C00000"/>
                </a:solidFill>
                <a:latin typeface="Times New Roman"/>
                <a:ea typeface="Times New Roman"/>
                <a:cs typeface="Times New Roman"/>
                <a:sym typeface="Times New Roman"/>
              </a:rPr>
              <a:t>DHCP client and server </a:t>
            </a:r>
            <a:r>
              <a:rPr lang="en-US" sz="1600">
                <a:solidFill>
                  <a:schemeClr val="dk2"/>
                </a:solidFill>
                <a:latin typeface="Times New Roman"/>
                <a:ea typeface="Times New Roman"/>
                <a:cs typeface="Times New Roman"/>
                <a:sym typeface="Times New Roman"/>
              </a:rPr>
              <a:t>can either be on the same network or on different networks.</a:t>
            </a:r>
            <a:endParaRPr sz="1600">
              <a:solidFill>
                <a:schemeClr val="dk2"/>
              </a:solidFill>
              <a:latin typeface="Times New Roman"/>
              <a:ea typeface="Times New Roman"/>
              <a:cs typeface="Times New Roman"/>
              <a:sym typeface="Times New Roman"/>
            </a:endParaRPr>
          </a:p>
          <a:p>
            <a:pPr indent="-268393" lvl="0" marL="342900" rtl="0" algn="just">
              <a:lnSpc>
                <a:spcPct val="90000"/>
              </a:lnSpc>
              <a:spcBef>
                <a:spcPts val="900"/>
              </a:spcBef>
              <a:spcAft>
                <a:spcPts val="0"/>
              </a:spcAft>
              <a:buClr>
                <a:schemeClr val="dk1"/>
              </a:buClr>
              <a:buSzPts val="1173"/>
              <a:buFont typeface="Noto Sans Symbols"/>
              <a:buNone/>
            </a:pPr>
            <a:r>
              <a:t/>
            </a:r>
            <a:endParaRPr sz="1600">
              <a:latin typeface="Times New Roman"/>
              <a:ea typeface="Times New Roman"/>
              <a:cs typeface="Times New Roman"/>
              <a:sym typeface="Times New Roman"/>
            </a:endParaRPr>
          </a:p>
          <a:p>
            <a:pPr indent="-268393" lvl="0" marL="342900" rtl="0" algn="just">
              <a:lnSpc>
                <a:spcPct val="90000"/>
              </a:lnSpc>
              <a:spcBef>
                <a:spcPts val="900"/>
              </a:spcBef>
              <a:spcAft>
                <a:spcPts val="0"/>
              </a:spcAft>
              <a:buClr>
                <a:schemeClr val="dk1"/>
              </a:buClr>
              <a:buSzPts val="1173"/>
              <a:buFont typeface="Noto Sans Symbols"/>
              <a:buNone/>
            </a:pPr>
            <a:r>
              <a:t/>
            </a:r>
            <a:endParaRPr sz="1600">
              <a:latin typeface="Times New Roman"/>
              <a:ea typeface="Times New Roman"/>
              <a:cs typeface="Times New Roman"/>
              <a:sym typeface="Times New Roman"/>
            </a:endParaRPr>
          </a:p>
          <a:p>
            <a:pPr indent="-247650" lvl="0" marL="342900" rtl="0" algn="just">
              <a:lnSpc>
                <a:spcPct val="90000"/>
              </a:lnSpc>
              <a:spcBef>
                <a:spcPts val="900"/>
              </a:spcBef>
              <a:spcAft>
                <a:spcPts val="200"/>
              </a:spcAft>
              <a:buSzPts val="1500"/>
              <a:buFont typeface="Noto Sans Symbols"/>
              <a:buNone/>
            </a:pPr>
            <a:r>
              <a:t/>
            </a:r>
            <a:endParaRPr sz="1600">
              <a:latin typeface="Times New Roman"/>
              <a:ea typeface="Times New Roman"/>
              <a:cs typeface="Times New Roman"/>
              <a:sym typeface="Times New Roman"/>
            </a:endParaRPr>
          </a:p>
        </p:txBody>
      </p:sp>
      <p:pic>
        <p:nvPicPr>
          <p:cNvPr id="908" name="Google Shape;908;p54"/>
          <p:cNvPicPr preferRelativeResize="0"/>
          <p:nvPr/>
        </p:nvPicPr>
        <p:blipFill rotWithShape="1">
          <a:blip r:embed="rId3">
            <a:alphaModFix/>
          </a:blip>
          <a:srcRect b="0" l="0" r="0" t="0"/>
          <a:stretch/>
        </p:blipFill>
        <p:spPr>
          <a:xfrm>
            <a:off x="5685644" y="934677"/>
            <a:ext cx="3302491" cy="1774392"/>
          </a:xfrm>
          <a:prstGeom prst="rect">
            <a:avLst/>
          </a:prstGeom>
          <a:noFill/>
          <a:ln>
            <a:noFill/>
          </a:ln>
        </p:spPr>
      </p:pic>
      <p:pic>
        <p:nvPicPr>
          <p:cNvPr id="909" name="Google Shape;909;p54"/>
          <p:cNvPicPr preferRelativeResize="0"/>
          <p:nvPr/>
        </p:nvPicPr>
        <p:blipFill rotWithShape="1">
          <a:blip r:embed="rId4">
            <a:alphaModFix/>
          </a:blip>
          <a:srcRect b="0" l="0" r="0" t="0"/>
          <a:stretch/>
        </p:blipFill>
        <p:spPr>
          <a:xfrm>
            <a:off x="5685645" y="2864427"/>
            <a:ext cx="3302491" cy="1676400"/>
          </a:xfrm>
          <a:prstGeom prst="rect">
            <a:avLst/>
          </a:prstGeom>
          <a:noFill/>
          <a:ln>
            <a:noFill/>
          </a:ln>
        </p:spPr>
      </p:pic>
      <p:cxnSp>
        <p:nvCxnSpPr>
          <p:cNvPr id="910" name="Google Shape;910;p5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11" name="Google Shape;911;p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12" name="Google Shape;912;p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13" name="Google Shape;913;p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14" name="Google Shape;914;p54"/>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920" name="Google Shape;920;p55"/>
          <p:cNvPicPr preferRelativeResize="0"/>
          <p:nvPr/>
        </p:nvPicPr>
        <p:blipFill rotWithShape="1">
          <a:blip r:embed="rId3">
            <a:alphaModFix/>
          </a:blip>
          <a:srcRect b="0" l="0" r="0" t="0"/>
          <a:stretch/>
        </p:blipFill>
        <p:spPr>
          <a:xfrm>
            <a:off x="695964" y="94354"/>
            <a:ext cx="6068047" cy="3636818"/>
          </a:xfrm>
          <a:prstGeom prst="rect">
            <a:avLst/>
          </a:prstGeom>
          <a:noFill/>
          <a:ln>
            <a:noFill/>
          </a:ln>
        </p:spPr>
      </p:pic>
      <p:cxnSp>
        <p:nvCxnSpPr>
          <p:cNvPr id="921" name="Google Shape;921;p55"/>
          <p:cNvCxnSpPr/>
          <p:nvPr/>
        </p:nvCxnSpPr>
        <p:spPr>
          <a:xfrm flipH="1" rot="10800000">
            <a:off x="-7737" y="833507"/>
            <a:ext cx="9144000" cy="20782"/>
          </a:xfrm>
          <a:prstGeom prst="straightConnector1">
            <a:avLst/>
          </a:prstGeom>
          <a:noFill/>
          <a:ln cap="flat" cmpd="sng" w="9525">
            <a:solidFill>
              <a:srgbClr val="00B050"/>
            </a:solidFill>
            <a:prstDash val="solid"/>
            <a:round/>
            <a:headEnd len="sm" w="sm" type="none"/>
            <a:tailEnd len="sm" w="sm" type="none"/>
          </a:ln>
        </p:spPr>
      </p:cxnSp>
      <p:sp>
        <p:nvSpPr>
          <p:cNvPr id="922" name="Google Shape;922;p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23" name="Google Shape;923;p55"/>
          <p:cNvCxnSpPr/>
          <p:nvPr/>
        </p:nvCxnSpPr>
        <p:spPr>
          <a:xfrm flipH="1">
            <a:off x="645617" y="256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24" name="Google Shape;924;p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25" name="Google Shape;925;p55"/>
          <p:cNvPicPr preferRelativeResize="0"/>
          <p:nvPr/>
        </p:nvPicPr>
        <p:blipFill rotWithShape="1">
          <a:blip r:embed="rId4">
            <a:alphaModFix/>
          </a:blip>
          <a:srcRect b="0" l="0" r="0" t="0"/>
          <a:stretch/>
        </p:blipFill>
        <p:spPr>
          <a:xfrm>
            <a:off x="79273" y="0"/>
            <a:ext cx="538608" cy="774842"/>
          </a:xfrm>
          <a:prstGeom prst="rect">
            <a:avLst/>
          </a:prstGeom>
          <a:noFill/>
          <a:ln>
            <a:noFill/>
          </a:ln>
        </p:spPr>
      </p:pic>
      <p:sp>
        <p:nvSpPr>
          <p:cNvPr id="926" name="Google Shape;926;p55"/>
          <p:cNvSpPr/>
          <p:nvPr/>
        </p:nvSpPr>
        <p:spPr>
          <a:xfrm>
            <a:off x="800343" y="3876103"/>
            <a:ext cx="821896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202124"/>
                </a:solidFill>
                <a:latin typeface="Times New Roman"/>
                <a:ea typeface="Times New Roman"/>
                <a:cs typeface="Times New Roman"/>
                <a:sym typeface="Times New Roman"/>
              </a:rPr>
              <a:t>The DORA process is </a:t>
            </a:r>
            <a:r>
              <a:rPr b="1" i="0" lang="en-US" sz="2000" u="none" cap="none" strike="noStrike">
                <a:solidFill>
                  <a:srgbClr val="202124"/>
                </a:solidFill>
                <a:latin typeface="Times New Roman"/>
                <a:ea typeface="Times New Roman"/>
                <a:cs typeface="Times New Roman"/>
                <a:sym typeface="Times New Roman"/>
              </a:rPr>
              <a:t>a technique used by DHCP to dynamically assign IP addresses to any device, node or client machine over the Internet</a:t>
            </a:r>
            <a:r>
              <a:rPr b="0" i="0" lang="en-US" sz="2000" u="none" cap="none" strike="noStrike">
                <a:solidFill>
                  <a:srgbClr val="202124"/>
                </a:solidFill>
                <a:latin typeface="Times New Roman"/>
                <a:ea typeface="Times New Roman"/>
                <a:cs typeface="Times New Roman"/>
                <a:sym typeface="Times New Roman"/>
              </a:rPr>
              <a:t>.</a:t>
            </a:r>
            <a:endParaRPr b="0" i="0" sz="2000" u="none" cap="none" strike="noStrike">
              <a:solidFill>
                <a:srgbClr val="000000"/>
              </a:solidFill>
              <a:latin typeface="Times New Roman"/>
              <a:ea typeface="Times New Roman"/>
              <a:cs typeface="Times New Roman"/>
              <a:sym typeface="Times New Roman"/>
            </a:endParaRPr>
          </a:p>
        </p:txBody>
      </p:sp>
      <p:sp>
        <p:nvSpPr>
          <p:cNvPr id="927" name="Google Shape;927;p55"/>
          <p:cNvSpPr/>
          <p:nvPr/>
        </p:nvSpPr>
        <p:spPr>
          <a:xfrm>
            <a:off x="6681355" y="1519700"/>
            <a:ext cx="246383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02124"/>
                </a:solidFill>
                <a:latin typeface="arial"/>
                <a:ea typeface="arial"/>
                <a:cs typeface="arial"/>
                <a:sym typeface="arial"/>
              </a:rPr>
              <a:t>server </a:t>
            </a:r>
            <a:r>
              <a:rPr b="1" i="0" lang="en-US" sz="1400" u="none" cap="none" strike="noStrike">
                <a:solidFill>
                  <a:srgbClr val="C00000"/>
                </a:solidFill>
                <a:latin typeface="arial"/>
                <a:ea typeface="arial"/>
                <a:cs typeface="arial"/>
                <a:sym typeface="arial"/>
              </a:rPr>
              <a:t>D</a:t>
            </a:r>
            <a:r>
              <a:rPr b="1" i="0" lang="en-US" sz="1400" u="none" cap="none" strike="noStrike">
                <a:solidFill>
                  <a:srgbClr val="202124"/>
                </a:solidFill>
                <a:latin typeface="arial"/>
                <a:ea typeface="arial"/>
                <a:cs typeface="arial"/>
                <a:sym typeface="arial"/>
              </a:rPr>
              <a:t>iscovery, </a:t>
            </a:r>
            <a:endParaRPr b="1" i="0"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202124"/>
                </a:solidFill>
                <a:latin typeface="arial"/>
                <a:ea typeface="arial"/>
                <a:cs typeface="arial"/>
                <a:sym typeface="arial"/>
              </a:rPr>
              <a:t>IP lease </a:t>
            </a:r>
            <a:r>
              <a:rPr b="1" i="0" lang="en-US" sz="1400" u="none" cap="none" strike="noStrike">
                <a:solidFill>
                  <a:srgbClr val="C00000"/>
                </a:solidFill>
                <a:latin typeface="arial"/>
                <a:ea typeface="arial"/>
                <a:cs typeface="arial"/>
                <a:sym typeface="arial"/>
              </a:rPr>
              <a:t>O</a:t>
            </a:r>
            <a:r>
              <a:rPr b="1" i="0" lang="en-US" sz="1400" u="none" cap="none" strike="noStrike">
                <a:solidFill>
                  <a:srgbClr val="202124"/>
                </a:solidFill>
                <a:latin typeface="arial"/>
                <a:ea typeface="arial"/>
                <a:cs typeface="arial"/>
                <a:sym typeface="arial"/>
              </a:rPr>
              <a:t>ffer, </a:t>
            </a:r>
            <a:endParaRPr b="1" i="0"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202124"/>
                </a:solidFill>
                <a:latin typeface="arial"/>
                <a:ea typeface="arial"/>
                <a:cs typeface="arial"/>
                <a:sym typeface="arial"/>
              </a:rPr>
              <a:t>IP lease </a:t>
            </a:r>
            <a:r>
              <a:rPr b="1" i="0" lang="en-US" sz="1400" u="none" cap="none" strike="noStrike">
                <a:solidFill>
                  <a:srgbClr val="C00000"/>
                </a:solidFill>
                <a:latin typeface="arial"/>
                <a:ea typeface="arial"/>
                <a:cs typeface="arial"/>
                <a:sym typeface="arial"/>
              </a:rPr>
              <a:t>R</a:t>
            </a:r>
            <a:r>
              <a:rPr b="1" i="0" lang="en-US" sz="1400" u="none" cap="none" strike="noStrike">
                <a:solidFill>
                  <a:srgbClr val="202124"/>
                </a:solidFill>
                <a:latin typeface="arial"/>
                <a:ea typeface="arial"/>
                <a:cs typeface="arial"/>
                <a:sym typeface="arial"/>
              </a:rPr>
              <a:t>equest, </a:t>
            </a:r>
            <a:endParaRPr b="1" i="0"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None/>
            </a:pPr>
            <a:r>
              <a:rPr b="1" i="0" lang="en-US" sz="1200" u="none" cap="none" strike="noStrike">
                <a:solidFill>
                  <a:srgbClr val="202124"/>
                </a:solidFill>
                <a:latin typeface="arial"/>
                <a:ea typeface="arial"/>
                <a:cs typeface="arial"/>
                <a:sym typeface="arial"/>
              </a:rPr>
              <a:t>IP lease </a:t>
            </a:r>
            <a:r>
              <a:rPr b="1" i="0" lang="en-US" sz="1400" u="none" cap="none" strike="noStrike">
                <a:solidFill>
                  <a:srgbClr val="C00000"/>
                </a:solidFill>
                <a:latin typeface="arial"/>
                <a:ea typeface="arial"/>
                <a:cs typeface="arial"/>
                <a:sym typeface="arial"/>
              </a:rPr>
              <a:t>A</a:t>
            </a:r>
            <a:r>
              <a:rPr b="1" i="0" lang="en-US" sz="1400" u="none" cap="none" strike="noStrike">
                <a:solidFill>
                  <a:srgbClr val="202124"/>
                </a:solidFill>
                <a:latin typeface="arial"/>
                <a:ea typeface="arial"/>
                <a:cs typeface="arial"/>
                <a:sym typeface="arial"/>
              </a:rPr>
              <a:t>cknowledgement</a:t>
            </a:r>
            <a:r>
              <a:rPr b="0" i="0" lang="en-US" sz="1400" u="none" cap="none" strike="noStrike">
                <a:solidFill>
                  <a:srgbClr val="20212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35" name="Google Shape;935;p56"/>
          <p:cNvSpPr txBox="1"/>
          <p:nvPr>
            <p:ph idx="4294967295" type="title"/>
          </p:nvPr>
        </p:nvSpPr>
        <p:spPr>
          <a:xfrm>
            <a:off x="715963" y="242888"/>
            <a:ext cx="8428037" cy="5429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Client and Server on the </a:t>
            </a:r>
            <a:r>
              <a:rPr b="1" lang="en-US" sz="3200">
                <a:solidFill>
                  <a:srgbClr val="C00000"/>
                </a:solidFill>
                <a:latin typeface="Times New Roman"/>
                <a:ea typeface="Times New Roman"/>
                <a:cs typeface="Times New Roman"/>
                <a:sym typeface="Times New Roman"/>
              </a:rPr>
              <a:t>Same Network</a:t>
            </a:r>
            <a:endParaRPr b="1" sz="3200">
              <a:solidFill>
                <a:srgbClr val="C00000"/>
              </a:solidFill>
              <a:latin typeface="Times New Roman"/>
              <a:ea typeface="Times New Roman"/>
              <a:cs typeface="Times New Roman"/>
              <a:sym typeface="Times New Roman"/>
            </a:endParaRPr>
          </a:p>
        </p:txBody>
      </p:sp>
      <p:sp>
        <p:nvSpPr>
          <p:cNvPr id="936" name="Google Shape;936;p56"/>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DHCP client and server on the same network</a:t>
            </a:r>
            <a:endParaRPr b="0" i="0" sz="1600" u="none" cap="none" strike="noStrike">
              <a:solidFill>
                <a:schemeClr val="dk1"/>
              </a:solidFill>
              <a:latin typeface="Times New Roman"/>
              <a:ea typeface="Times New Roman"/>
              <a:cs typeface="Times New Roman"/>
              <a:sym typeface="Times New Roman"/>
            </a:endParaRPr>
          </a:p>
        </p:txBody>
      </p:sp>
      <p:pic>
        <p:nvPicPr>
          <p:cNvPr id="937" name="Google Shape;937;p56"/>
          <p:cNvPicPr preferRelativeResize="0"/>
          <p:nvPr/>
        </p:nvPicPr>
        <p:blipFill rotWithShape="1">
          <a:blip r:embed="rId3">
            <a:alphaModFix/>
          </a:blip>
          <a:srcRect b="0" l="0" r="0" t="0"/>
          <a:stretch/>
        </p:blipFill>
        <p:spPr>
          <a:xfrm>
            <a:off x="851527" y="1041529"/>
            <a:ext cx="7443325" cy="2097495"/>
          </a:xfrm>
          <a:prstGeom prst="rect">
            <a:avLst/>
          </a:prstGeom>
          <a:noFill/>
          <a:ln>
            <a:noFill/>
          </a:ln>
        </p:spPr>
      </p:pic>
      <p:pic>
        <p:nvPicPr>
          <p:cNvPr id="938" name="Google Shape;938;p56"/>
          <p:cNvPicPr preferRelativeResize="0"/>
          <p:nvPr/>
        </p:nvPicPr>
        <p:blipFill rotWithShape="1">
          <a:blip r:embed="rId4">
            <a:alphaModFix/>
          </a:blip>
          <a:srcRect b="0" l="0" r="0" t="0"/>
          <a:stretch/>
        </p:blipFill>
        <p:spPr>
          <a:xfrm>
            <a:off x="859526" y="3328314"/>
            <a:ext cx="2525647" cy="552376"/>
          </a:xfrm>
          <a:prstGeom prst="rect">
            <a:avLst/>
          </a:prstGeom>
          <a:noFill/>
          <a:ln>
            <a:noFill/>
          </a:ln>
        </p:spPr>
      </p:pic>
      <p:pic>
        <p:nvPicPr>
          <p:cNvPr id="939" name="Google Shape;939;p56"/>
          <p:cNvPicPr preferRelativeResize="0"/>
          <p:nvPr/>
        </p:nvPicPr>
        <p:blipFill rotWithShape="1">
          <a:blip r:embed="rId5">
            <a:alphaModFix/>
          </a:blip>
          <a:srcRect b="0" l="0" r="0" t="0"/>
          <a:stretch/>
        </p:blipFill>
        <p:spPr>
          <a:xfrm>
            <a:off x="5718807" y="3806330"/>
            <a:ext cx="2508218" cy="560533"/>
          </a:xfrm>
          <a:prstGeom prst="rect">
            <a:avLst/>
          </a:prstGeom>
          <a:noFill/>
          <a:ln>
            <a:noFill/>
          </a:ln>
        </p:spPr>
      </p:pic>
      <p:cxnSp>
        <p:nvCxnSpPr>
          <p:cNvPr id="940" name="Google Shape;940;p5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41" name="Google Shape;941;p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42" name="Google Shape;942;p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43" name="Google Shape;943;p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44" name="Google Shape;944;p56"/>
          <p:cNvPicPr preferRelativeResize="0"/>
          <p:nvPr/>
        </p:nvPicPr>
        <p:blipFill rotWithShape="1">
          <a:blip r:embed="rId6">
            <a:alphaModFix/>
          </a:blip>
          <a:srcRect b="0" l="0" r="0" t="0"/>
          <a:stretch/>
        </p:blipFill>
        <p:spPr>
          <a:xfrm>
            <a:off x="41822" y="47021"/>
            <a:ext cx="538608" cy="59757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52" name="Google Shape;952;p57"/>
          <p:cNvSpPr txBox="1"/>
          <p:nvPr>
            <p:ph idx="4294967295" type="title"/>
          </p:nvPr>
        </p:nvSpPr>
        <p:spPr>
          <a:xfrm>
            <a:off x="827088" y="-47625"/>
            <a:ext cx="8316912" cy="68103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DHCP client and server on </a:t>
            </a:r>
            <a:r>
              <a:rPr b="1" lang="en-US" sz="2800">
                <a:solidFill>
                  <a:srgbClr val="C00000"/>
                </a:solidFill>
                <a:latin typeface="Times New Roman"/>
                <a:ea typeface="Times New Roman"/>
                <a:cs typeface="Times New Roman"/>
                <a:sym typeface="Times New Roman"/>
              </a:rPr>
              <a:t>Two Different Networks</a:t>
            </a:r>
            <a:endParaRPr b="1" sz="2800">
              <a:solidFill>
                <a:srgbClr val="C00000"/>
              </a:solidFill>
              <a:latin typeface="Times New Roman"/>
              <a:ea typeface="Times New Roman"/>
              <a:cs typeface="Times New Roman"/>
              <a:sym typeface="Times New Roman"/>
            </a:endParaRPr>
          </a:p>
        </p:txBody>
      </p:sp>
      <p:sp>
        <p:nvSpPr>
          <p:cNvPr id="953" name="Google Shape;953;p57"/>
          <p:cNvSpPr txBox="1"/>
          <p:nvPr/>
        </p:nvSpPr>
        <p:spPr>
          <a:xfrm>
            <a:off x="804213" y="4317942"/>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DHCP client and server on two different networks</a:t>
            </a:r>
            <a:endParaRPr b="0" i="0" sz="1600" u="none" cap="none" strike="noStrike">
              <a:solidFill>
                <a:schemeClr val="dk1"/>
              </a:solidFill>
              <a:latin typeface="Times New Roman"/>
              <a:ea typeface="Times New Roman"/>
              <a:cs typeface="Times New Roman"/>
              <a:sym typeface="Times New Roman"/>
            </a:endParaRPr>
          </a:p>
        </p:txBody>
      </p:sp>
      <p:pic>
        <p:nvPicPr>
          <p:cNvPr id="954" name="Google Shape;954;p57"/>
          <p:cNvPicPr preferRelativeResize="0"/>
          <p:nvPr/>
        </p:nvPicPr>
        <p:blipFill rotWithShape="1">
          <a:blip r:embed="rId3">
            <a:alphaModFix/>
          </a:blip>
          <a:srcRect b="0" l="0" r="0" t="0"/>
          <a:stretch/>
        </p:blipFill>
        <p:spPr>
          <a:xfrm>
            <a:off x="738231" y="865209"/>
            <a:ext cx="7424084" cy="1750087"/>
          </a:xfrm>
          <a:prstGeom prst="rect">
            <a:avLst/>
          </a:prstGeom>
          <a:noFill/>
          <a:ln>
            <a:noFill/>
          </a:ln>
        </p:spPr>
      </p:pic>
      <p:sp>
        <p:nvSpPr>
          <p:cNvPr id="955" name="Google Shape;955;p57"/>
          <p:cNvSpPr/>
          <p:nvPr/>
        </p:nvSpPr>
        <p:spPr>
          <a:xfrm>
            <a:off x="3081810" y="790583"/>
            <a:ext cx="83556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Helper</a:t>
            </a:r>
            <a:endParaRPr b="0" i="0" sz="1200" u="none" cap="none" strike="noStrike">
              <a:solidFill>
                <a:schemeClr val="dk1"/>
              </a:solidFill>
              <a:latin typeface="Times New Roman"/>
              <a:ea typeface="Times New Roman"/>
              <a:cs typeface="Times New Roman"/>
              <a:sym typeface="Times New Roman"/>
            </a:endParaRPr>
          </a:p>
        </p:txBody>
      </p:sp>
      <p:cxnSp>
        <p:nvCxnSpPr>
          <p:cNvPr id="956" name="Google Shape;956;p5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57" name="Google Shape;957;p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58" name="Google Shape;958;p5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59" name="Google Shape;959;p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60" name="Google Shape;960;p5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961" name="Google Shape;961;p57"/>
          <p:cNvPicPr preferRelativeResize="0"/>
          <p:nvPr/>
        </p:nvPicPr>
        <p:blipFill rotWithShape="1">
          <a:blip r:embed="rId5">
            <a:alphaModFix/>
          </a:blip>
          <a:srcRect b="0" l="0" r="0" t="0"/>
          <a:stretch/>
        </p:blipFill>
        <p:spPr>
          <a:xfrm>
            <a:off x="591145" y="2805827"/>
            <a:ext cx="7989419" cy="154217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69" name="Google Shape;969;p58"/>
          <p:cNvSpPr txBox="1"/>
          <p:nvPr>
            <p:ph idx="4294967295" type="title"/>
          </p:nvPr>
        </p:nvSpPr>
        <p:spPr>
          <a:xfrm>
            <a:off x="1395008" y="-64703"/>
            <a:ext cx="7543800" cy="6223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Use of UDP ports in DHCP</a:t>
            </a:r>
            <a:endParaRPr b="1" sz="3200">
              <a:solidFill>
                <a:schemeClr val="dk1"/>
              </a:solidFill>
              <a:latin typeface="Times New Roman"/>
              <a:ea typeface="Times New Roman"/>
              <a:cs typeface="Times New Roman"/>
              <a:sym typeface="Times New Roman"/>
            </a:endParaRPr>
          </a:p>
        </p:txBody>
      </p:sp>
      <p:sp>
        <p:nvSpPr>
          <p:cNvPr id="970" name="Google Shape;970;p58"/>
          <p:cNvSpPr txBox="1"/>
          <p:nvPr/>
        </p:nvSpPr>
        <p:spPr>
          <a:xfrm>
            <a:off x="811938" y="4110025"/>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Use of UDP ports in DHCP</a:t>
            </a:r>
            <a:endParaRPr b="0" i="0" sz="1600" u="none" cap="none" strike="noStrike">
              <a:solidFill>
                <a:schemeClr val="dk1"/>
              </a:solidFill>
              <a:latin typeface="Times New Roman"/>
              <a:ea typeface="Times New Roman"/>
              <a:cs typeface="Times New Roman"/>
              <a:sym typeface="Times New Roman"/>
            </a:endParaRPr>
          </a:p>
        </p:txBody>
      </p:sp>
      <p:pic>
        <p:nvPicPr>
          <p:cNvPr id="971" name="Google Shape;971;p58"/>
          <p:cNvPicPr preferRelativeResize="0"/>
          <p:nvPr/>
        </p:nvPicPr>
        <p:blipFill rotWithShape="1">
          <a:blip r:embed="rId3">
            <a:alphaModFix/>
          </a:blip>
          <a:srcRect b="0" l="0" r="0" t="0"/>
          <a:stretch/>
        </p:blipFill>
        <p:spPr>
          <a:xfrm>
            <a:off x="1130497" y="807234"/>
            <a:ext cx="5061864" cy="3162929"/>
          </a:xfrm>
          <a:prstGeom prst="rect">
            <a:avLst/>
          </a:prstGeom>
          <a:noFill/>
          <a:ln>
            <a:noFill/>
          </a:ln>
        </p:spPr>
      </p:pic>
      <p:sp>
        <p:nvSpPr>
          <p:cNvPr id="972" name="Google Shape;972;p58"/>
          <p:cNvSpPr txBox="1"/>
          <p:nvPr/>
        </p:nvSpPr>
        <p:spPr>
          <a:xfrm>
            <a:off x="6237966" y="1827911"/>
            <a:ext cx="2700842"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Why UDP?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Fast protocol and used in real time</a:t>
            </a:r>
            <a:endParaRPr b="0" i="0" sz="1600" u="none" cap="none" strike="noStrike">
              <a:solidFill>
                <a:schemeClr val="dk1"/>
              </a:solidFill>
              <a:latin typeface="Times New Roman"/>
              <a:ea typeface="Times New Roman"/>
              <a:cs typeface="Times New Roman"/>
              <a:sym typeface="Times New Roman"/>
            </a:endParaRPr>
          </a:p>
        </p:txBody>
      </p:sp>
      <p:cxnSp>
        <p:nvCxnSpPr>
          <p:cNvPr id="973" name="Google Shape;973;p5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74" name="Google Shape;974;p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75" name="Google Shape;975;p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76" name="Google Shape;976;p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77" name="Google Shape;977;p5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85" name="Google Shape;985;p59"/>
          <p:cNvSpPr txBox="1"/>
          <p:nvPr>
            <p:ph idx="4294967295" type="title"/>
          </p:nvPr>
        </p:nvSpPr>
        <p:spPr>
          <a:xfrm>
            <a:off x="1600200" y="214313"/>
            <a:ext cx="7543800" cy="43973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Packet / Message Format</a:t>
            </a:r>
            <a:endParaRPr b="1" sz="3200">
              <a:solidFill>
                <a:schemeClr val="dk1"/>
              </a:solidFill>
              <a:latin typeface="Times New Roman"/>
              <a:ea typeface="Times New Roman"/>
              <a:cs typeface="Times New Roman"/>
              <a:sym typeface="Times New Roman"/>
            </a:endParaRPr>
          </a:p>
        </p:txBody>
      </p:sp>
      <p:sp>
        <p:nvSpPr>
          <p:cNvPr id="986" name="Google Shape;986;p59"/>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packet format</a:t>
            </a:r>
            <a:endParaRPr b="0" i="0" sz="1600" u="none" cap="none" strike="noStrike">
              <a:solidFill>
                <a:schemeClr val="dk1"/>
              </a:solidFill>
              <a:latin typeface="Times New Roman"/>
              <a:ea typeface="Times New Roman"/>
              <a:cs typeface="Times New Roman"/>
              <a:sym typeface="Times New Roman"/>
            </a:endParaRPr>
          </a:p>
        </p:txBody>
      </p:sp>
      <p:pic>
        <p:nvPicPr>
          <p:cNvPr id="987" name="Google Shape;987;p59"/>
          <p:cNvPicPr preferRelativeResize="0"/>
          <p:nvPr/>
        </p:nvPicPr>
        <p:blipFill rotWithShape="1">
          <a:blip r:embed="rId3">
            <a:alphaModFix/>
          </a:blip>
          <a:srcRect b="0" l="0" r="0" t="0"/>
          <a:stretch/>
        </p:blipFill>
        <p:spPr>
          <a:xfrm>
            <a:off x="5033092" y="1361282"/>
            <a:ext cx="3934264" cy="3016458"/>
          </a:xfrm>
          <a:prstGeom prst="rect">
            <a:avLst/>
          </a:prstGeom>
          <a:noFill/>
          <a:ln>
            <a:noFill/>
          </a:ln>
        </p:spPr>
      </p:pic>
      <p:pic>
        <p:nvPicPr>
          <p:cNvPr id="988" name="Google Shape;988;p59"/>
          <p:cNvPicPr preferRelativeResize="0"/>
          <p:nvPr/>
        </p:nvPicPr>
        <p:blipFill rotWithShape="1">
          <a:blip r:embed="rId4">
            <a:alphaModFix/>
          </a:blip>
          <a:srcRect b="0" l="0" r="0" t="0"/>
          <a:stretch/>
        </p:blipFill>
        <p:spPr>
          <a:xfrm>
            <a:off x="994020" y="603523"/>
            <a:ext cx="7869425" cy="600075"/>
          </a:xfrm>
          <a:prstGeom prst="rect">
            <a:avLst/>
          </a:prstGeom>
          <a:noFill/>
          <a:ln>
            <a:noFill/>
          </a:ln>
        </p:spPr>
      </p:pic>
      <p:pic>
        <p:nvPicPr>
          <p:cNvPr id="989" name="Google Shape;989;p59"/>
          <p:cNvPicPr preferRelativeResize="0"/>
          <p:nvPr/>
        </p:nvPicPr>
        <p:blipFill rotWithShape="1">
          <a:blip r:embed="rId5">
            <a:alphaModFix/>
          </a:blip>
          <a:srcRect b="0" l="0" r="0" t="0"/>
          <a:stretch/>
        </p:blipFill>
        <p:spPr>
          <a:xfrm>
            <a:off x="5033092" y="994307"/>
            <a:ext cx="3643318" cy="366974"/>
          </a:xfrm>
          <a:prstGeom prst="rect">
            <a:avLst/>
          </a:prstGeom>
          <a:noFill/>
          <a:ln>
            <a:noFill/>
          </a:ln>
        </p:spPr>
      </p:pic>
      <p:pic>
        <p:nvPicPr>
          <p:cNvPr id="990" name="Google Shape;990;p59"/>
          <p:cNvPicPr preferRelativeResize="0"/>
          <p:nvPr/>
        </p:nvPicPr>
        <p:blipFill rotWithShape="1">
          <a:blip r:embed="rId6">
            <a:alphaModFix/>
          </a:blip>
          <a:srcRect b="0" l="0" r="0" t="0"/>
          <a:stretch/>
        </p:blipFill>
        <p:spPr>
          <a:xfrm>
            <a:off x="1112052" y="1203598"/>
            <a:ext cx="3803009" cy="3166551"/>
          </a:xfrm>
          <a:prstGeom prst="rect">
            <a:avLst/>
          </a:prstGeom>
          <a:noFill/>
          <a:ln>
            <a:noFill/>
          </a:ln>
        </p:spPr>
      </p:pic>
      <p:cxnSp>
        <p:nvCxnSpPr>
          <p:cNvPr id="991" name="Google Shape;991;p5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92" name="Google Shape;992;p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93" name="Google Shape;993;p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94" name="Google Shape;994;p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95" name="Google Shape;995;p59"/>
          <p:cNvPicPr preferRelativeResize="0"/>
          <p:nvPr/>
        </p:nvPicPr>
        <p:blipFill rotWithShape="1">
          <a:blip r:embed="rId7">
            <a:alphaModFix/>
          </a:blip>
          <a:srcRect b="0" l="0" r="0" t="0"/>
          <a:stretch/>
        </p:blipFill>
        <p:spPr>
          <a:xfrm>
            <a:off x="41822" y="47021"/>
            <a:ext cx="538608" cy="597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70" name="Google Shape;170;p6"/>
          <p:cNvSpPr txBox="1"/>
          <p:nvPr>
            <p:ph idx="4294967295" type="title"/>
          </p:nvPr>
        </p:nvSpPr>
        <p:spPr>
          <a:xfrm>
            <a:off x="1600200" y="47625"/>
            <a:ext cx="7543800" cy="6159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Hypertext Transfer Protocol (HTTP)</a:t>
            </a:r>
            <a:endParaRPr b="1" sz="3200">
              <a:solidFill>
                <a:schemeClr val="dk2"/>
              </a:solidFill>
              <a:latin typeface="Times New Roman"/>
              <a:ea typeface="Times New Roman"/>
              <a:cs typeface="Times New Roman"/>
              <a:sym typeface="Times New Roman"/>
            </a:endParaRPr>
          </a:p>
        </p:txBody>
      </p:sp>
      <p:sp>
        <p:nvSpPr>
          <p:cNvPr id="171" name="Google Shape;171;p6"/>
          <p:cNvSpPr txBox="1"/>
          <p:nvPr>
            <p:ph idx="4294967295" type="body"/>
          </p:nvPr>
        </p:nvSpPr>
        <p:spPr>
          <a:xfrm>
            <a:off x="634188" y="724046"/>
            <a:ext cx="4914557" cy="3827527"/>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The Hypertext Transfer Protocol (HTTP) is a protocol used mainly to access data on the </a:t>
            </a:r>
            <a:r>
              <a:rPr b="1" lang="en-US" sz="1600">
                <a:solidFill>
                  <a:srgbClr val="C00000"/>
                </a:solidFill>
                <a:latin typeface="Times New Roman"/>
                <a:ea typeface="Times New Roman"/>
                <a:cs typeface="Times New Roman"/>
                <a:sym typeface="Times New Roman"/>
              </a:rPr>
              <a:t>World Wide Web. </a:t>
            </a:r>
            <a:endParaRPr b="1" sz="1600">
              <a:solidFill>
                <a:srgbClr val="C00000"/>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HTTP layered over bidirectional byte stream:</a:t>
            </a:r>
            <a:endParaRPr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Almost always use </a:t>
            </a:r>
            <a:r>
              <a:rPr b="1" lang="en-US" sz="1600">
                <a:solidFill>
                  <a:srgbClr val="C00000"/>
                </a:solidFill>
                <a:latin typeface="Times New Roman"/>
                <a:ea typeface="Times New Roman"/>
                <a:cs typeface="Times New Roman"/>
                <a:sym typeface="Times New Roman"/>
              </a:rPr>
              <a:t>TCP</a:t>
            </a:r>
            <a:endParaRPr b="1" sz="1600">
              <a:solidFill>
                <a:srgbClr val="C00000"/>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b="1" lang="en-US" sz="1600">
                <a:solidFill>
                  <a:schemeClr val="dk1"/>
                </a:solidFill>
                <a:latin typeface="Times New Roman"/>
                <a:ea typeface="Times New Roman"/>
                <a:cs typeface="Times New Roman"/>
                <a:sym typeface="Times New Roman"/>
              </a:rPr>
              <a:t>Interaction:</a:t>
            </a:r>
            <a:endParaRPr b="1"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Client sends </a:t>
            </a:r>
            <a:r>
              <a:rPr b="1" lang="en-US" sz="1600">
                <a:solidFill>
                  <a:srgbClr val="C00000"/>
                </a:solidFill>
                <a:latin typeface="Times New Roman"/>
                <a:ea typeface="Times New Roman"/>
                <a:cs typeface="Times New Roman"/>
                <a:sym typeface="Times New Roman"/>
              </a:rPr>
              <a:t>request</a:t>
            </a:r>
            <a:r>
              <a:rPr lang="en-US" sz="1600">
                <a:solidFill>
                  <a:schemeClr val="dk1"/>
                </a:solidFill>
                <a:latin typeface="Times New Roman"/>
                <a:ea typeface="Times New Roman"/>
                <a:cs typeface="Times New Roman"/>
                <a:sym typeface="Times New Roman"/>
              </a:rPr>
              <a:t> to server, followed by </a:t>
            </a:r>
            <a:r>
              <a:rPr b="1" lang="en-US" sz="1600">
                <a:solidFill>
                  <a:srgbClr val="C00000"/>
                </a:solidFill>
                <a:latin typeface="Times New Roman"/>
                <a:ea typeface="Times New Roman"/>
                <a:cs typeface="Times New Roman"/>
                <a:sym typeface="Times New Roman"/>
              </a:rPr>
              <a:t>response </a:t>
            </a:r>
            <a:r>
              <a:rPr lang="en-US" sz="1600">
                <a:solidFill>
                  <a:schemeClr val="dk1"/>
                </a:solidFill>
                <a:latin typeface="Times New Roman"/>
                <a:ea typeface="Times New Roman"/>
                <a:cs typeface="Times New Roman"/>
                <a:sym typeface="Times New Roman"/>
              </a:rPr>
              <a:t>from server to client</a:t>
            </a:r>
            <a:endParaRPr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Requests/responses are encoded in text</a:t>
            </a:r>
            <a:endParaRPr sz="16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b="1" lang="en-US" sz="1600">
                <a:solidFill>
                  <a:schemeClr val="dk1"/>
                </a:solidFill>
                <a:latin typeface="Times New Roman"/>
                <a:ea typeface="Times New Roman"/>
                <a:cs typeface="Times New Roman"/>
                <a:sym typeface="Times New Roman"/>
              </a:rPr>
              <a:t>Stateless:</a:t>
            </a:r>
            <a:endParaRPr b="1"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b="1" lang="en-US" sz="1600">
                <a:solidFill>
                  <a:srgbClr val="C00000"/>
                </a:solidFill>
                <a:latin typeface="Times New Roman"/>
                <a:ea typeface="Times New Roman"/>
                <a:cs typeface="Times New Roman"/>
                <a:sym typeface="Times New Roman"/>
              </a:rPr>
              <a:t>Server maintains no information about past client requests</a:t>
            </a:r>
            <a:endParaRPr b="1" sz="1600">
              <a:solidFill>
                <a:srgbClr val="C00000"/>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HTTP uses the services of TCP on </a:t>
            </a:r>
            <a:r>
              <a:rPr b="1" lang="en-US" sz="1600">
                <a:solidFill>
                  <a:srgbClr val="C00000"/>
                </a:solidFill>
                <a:latin typeface="Times New Roman"/>
                <a:ea typeface="Times New Roman"/>
                <a:cs typeface="Times New Roman"/>
                <a:sym typeface="Times New Roman"/>
              </a:rPr>
              <a:t>well-known </a:t>
            </a:r>
            <a:r>
              <a:rPr b="1" lang="en-US" sz="1800">
                <a:solidFill>
                  <a:schemeClr val="dk1"/>
                </a:solidFill>
                <a:latin typeface="Times New Roman"/>
                <a:ea typeface="Times New Roman"/>
                <a:cs typeface="Times New Roman"/>
                <a:sym typeface="Times New Roman"/>
              </a:rPr>
              <a:t>port 80</a:t>
            </a:r>
            <a:endParaRPr b="1" sz="18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p:txBody>
      </p:sp>
      <p:pic>
        <p:nvPicPr>
          <p:cNvPr id="172" name="Google Shape;172;p6"/>
          <p:cNvPicPr preferRelativeResize="0"/>
          <p:nvPr/>
        </p:nvPicPr>
        <p:blipFill rotWithShape="1">
          <a:blip r:embed="rId3">
            <a:alphaModFix/>
          </a:blip>
          <a:srcRect b="0" l="0" r="0" t="0"/>
          <a:stretch/>
        </p:blipFill>
        <p:spPr>
          <a:xfrm>
            <a:off x="5735781" y="810207"/>
            <a:ext cx="3304309" cy="3605929"/>
          </a:xfrm>
          <a:prstGeom prst="rect">
            <a:avLst/>
          </a:prstGeom>
          <a:noFill/>
          <a:ln>
            <a:noFill/>
          </a:ln>
        </p:spPr>
      </p:pic>
      <p:cxnSp>
        <p:nvCxnSpPr>
          <p:cNvPr id="173" name="Google Shape;173;p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4" name="Google Shape;174;p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75" name="Google Shape;175;p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6" name="Google Shape;176;p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7" name="Google Shape;177;p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03" name="Google Shape;1003;p60"/>
          <p:cNvSpPr txBox="1"/>
          <p:nvPr>
            <p:ph idx="4294967295" type="title"/>
          </p:nvPr>
        </p:nvSpPr>
        <p:spPr>
          <a:xfrm>
            <a:off x="1600200" y="214313"/>
            <a:ext cx="7543800" cy="43973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Packet / Message Format</a:t>
            </a:r>
            <a:endParaRPr b="1" sz="3200">
              <a:solidFill>
                <a:schemeClr val="dk1"/>
              </a:solidFill>
              <a:latin typeface="Times New Roman"/>
              <a:ea typeface="Times New Roman"/>
              <a:cs typeface="Times New Roman"/>
              <a:sym typeface="Times New Roman"/>
            </a:endParaRPr>
          </a:p>
        </p:txBody>
      </p:sp>
      <p:sp>
        <p:nvSpPr>
          <p:cNvPr id="1004" name="Google Shape;1004;p60"/>
          <p:cNvSpPr txBox="1"/>
          <p:nvPr/>
        </p:nvSpPr>
        <p:spPr>
          <a:xfrm>
            <a:off x="3316147" y="4335502"/>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packet format</a:t>
            </a:r>
            <a:endParaRPr b="0" i="0" sz="1600" u="none" cap="none" strike="noStrike">
              <a:solidFill>
                <a:schemeClr val="dk1"/>
              </a:solidFill>
              <a:latin typeface="Times New Roman"/>
              <a:ea typeface="Times New Roman"/>
              <a:cs typeface="Times New Roman"/>
              <a:sym typeface="Times New Roman"/>
            </a:endParaRPr>
          </a:p>
        </p:txBody>
      </p:sp>
      <p:pic>
        <p:nvPicPr>
          <p:cNvPr id="1005" name="Google Shape;1005;p60"/>
          <p:cNvPicPr preferRelativeResize="0"/>
          <p:nvPr/>
        </p:nvPicPr>
        <p:blipFill rotWithShape="1">
          <a:blip r:embed="rId3">
            <a:alphaModFix/>
          </a:blip>
          <a:srcRect b="0" l="0" r="0" t="0"/>
          <a:stretch/>
        </p:blipFill>
        <p:spPr>
          <a:xfrm>
            <a:off x="5447362" y="1092123"/>
            <a:ext cx="3676382" cy="3243379"/>
          </a:xfrm>
          <a:prstGeom prst="rect">
            <a:avLst/>
          </a:prstGeom>
          <a:noFill/>
          <a:ln>
            <a:noFill/>
          </a:ln>
        </p:spPr>
      </p:pic>
      <p:pic>
        <p:nvPicPr>
          <p:cNvPr id="1006" name="Google Shape;1006;p60"/>
          <p:cNvPicPr preferRelativeResize="0"/>
          <p:nvPr/>
        </p:nvPicPr>
        <p:blipFill rotWithShape="1">
          <a:blip r:embed="rId4">
            <a:alphaModFix/>
          </a:blip>
          <a:srcRect b="0" l="0" r="0" t="0"/>
          <a:stretch/>
        </p:blipFill>
        <p:spPr>
          <a:xfrm>
            <a:off x="5274758" y="725149"/>
            <a:ext cx="3643318" cy="366974"/>
          </a:xfrm>
          <a:prstGeom prst="rect">
            <a:avLst/>
          </a:prstGeom>
          <a:noFill/>
          <a:ln>
            <a:noFill/>
          </a:ln>
        </p:spPr>
      </p:pic>
      <p:sp>
        <p:nvSpPr>
          <p:cNvPr id="1007" name="Google Shape;1007;p60"/>
          <p:cNvSpPr txBox="1"/>
          <p:nvPr/>
        </p:nvSpPr>
        <p:spPr>
          <a:xfrm>
            <a:off x="708420" y="943539"/>
            <a:ext cx="1032162" cy="44031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rPr b="1" i="0" lang="en-US" sz="1400" u="none" cap="none" strike="noStrike">
                <a:solidFill>
                  <a:srgbClr val="002060"/>
                </a:solidFill>
                <a:latin typeface="Times New Roman"/>
                <a:ea typeface="Times New Roman"/>
                <a:cs typeface="Times New Roman"/>
                <a:sym typeface="Times New Roman"/>
              </a:rPr>
              <a:t>Operation-</a:t>
            </a:r>
            <a:endParaRPr b="1" i="0" sz="1400" u="none" cap="none" strike="noStrike">
              <a:solidFill>
                <a:srgbClr val="002060"/>
              </a:solidFill>
              <a:latin typeface="Times New Roman"/>
              <a:ea typeface="Times New Roman"/>
              <a:cs typeface="Times New Roman"/>
              <a:sym typeface="Times New Roman"/>
            </a:endParaRPr>
          </a:p>
        </p:txBody>
      </p:sp>
      <p:pic>
        <p:nvPicPr>
          <p:cNvPr id="1008" name="Google Shape;1008;p60"/>
          <p:cNvPicPr preferRelativeResize="0"/>
          <p:nvPr/>
        </p:nvPicPr>
        <p:blipFill rotWithShape="1">
          <a:blip r:embed="rId5">
            <a:alphaModFix/>
          </a:blip>
          <a:srcRect b="0" l="0" r="0" t="0"/>
          <a:stretch/>
        </p:blipFill>
        <p:spPr>
          <a:xfrm>
            <a:off x="1740582" y="881070"/>
            <a:ext cx="3514725" cy="930668"/>
          </a:xfrm>
          <a:prstGeom prst="rect">
            <a:avLst/>
          </a:prstGeom>
          <a:noFill/>
          <a:ln>
            <a:noFill/>
          </a:ln>
        </p:spPr>
      </p:pic>
      <p:sp>
        <p:nvSpPr>
          <p:cNvPr id="1009" name="Google Shape;1009;p60"/>
          <p:cNvSpPr txBox="1"/>
          <p:nvPr/>
        </p:nvSpPr>
        <p:spPr>
          <a:xfrm>
            <a:off x="591145" y="1907292"/>
            <a:ext cx="4710546" cy="128697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285750" lvl="0" marL="285750" marR="0" rtl="0" algn="l">
              <a:lnSpc>
                <a:spcPct val="85000"/>
              </a:lnSpc>
              <a:spcBef>
                <a:spcPts val="0"/>
              </a:spcBef>
              <a:spcAft>
                <a:spcPts val="0"/>
              </a:spcAft>
              <a:buClr>
                <a:schemeClr val="dk1"/>
              </a:buClr>
              <a:buSzPts val="1100"/>
              <a:buFont typeface="Noto Sans Symbols"/>
              <a:buChar char="⮚"/>
            </a:pPr>
            <a:r>
              <a:rPr b="1" i="0" lang="en-US" sz="1400" u="none" cap="none" strike="noStrike">
                <a:solidFill>
                  <a:srgbClr val="C00000"/>
                </a:solidFill>
                <a:latin typeface="Times New Roman"/>
                <a:ea typeface="Times New Roman"/>
                <a:cs typeface="Times New Roman"/>
                <a:sym typeface="Times New Roman"/>
              </a:rPr>
              <a:t>Hardware Type-For Ethernet set to 1</a:t>
            </a:r>
            <a:endParaRPr/>
          </a:p>
          <a:p>
            <a:pPr indent="-285750" lvl="0" marL="285750" marR="0" rtl="0" algn="l">
              <a:lnSpc>
                <a:spcPct val="85000"/>
              </a:lnSpc>
              <a:spcBef>
                <a:spcPts val="0"/>
              </a:spcBef>
              <a:spcAft>
                <a:spcPts val="0"/>
              </a:spcAft>
              <a:buClr>
                <a:schemeClr val="dk1"/>
              </a:buClr>
              <a:buSzPts val="1100"/>
              <a:buFont typeface="Noto Sans Symbols"/>
              <a:buChar char="⮚"/>
            </a:pPr>
            <a:r>
              <a:rPr b="1" i="0" lang="en-US" sz="1400" u="none" cap="none" strike="noStrike">
                <a:solidFill>
                  <a:srgbClr val="002060"/>
                </a:solidFill>
                <a:latin typeface="Times New Roman"/>
                <a:ea typeface="Times New Roman"/>
                <a:cs typeface="Times New Roman"/>
                <a:sym typeface="Times New Roman"/>
              </a:rPr>
              <a:t>H/W length- for Ethernet it is set to 1  (MAC Address)</a:t>
            </a:r>
            <a:endParaRPr/>
          </a:p>
          <a:p>
            <a:pPr indent="-285750" lvl="0" marL="285750" marR="0" rtl="0" algn="l">
              <a:lnSpc>
                <a:spcPct val="85000"/>
              </a:lnSpc>
              <a:spcBef>
                <a:spcPts val="0"/>
              </a:spcBef>
              <a:spcAft>
                <a:spcPts val="0"/>
              </a:spcAft>
              <a:buClr>
                <a:schemeClr val="dk1"/>
              </a:buClr>
              <a:buSzPts val="1100"/>
              <a:buFont typeface="Noto Sans Symbols"/>
              <a:buChar char="⮚"/>
            </a:pPr>
            <a:r>
              <a:rPr b="1" i="0" lang="en-US" sz="1400" u="none" cap="none" strike="noStrike">
                <a:solidFill>
                  <a:schemeClr val="dk1"/>
                </a:solidFill>
                <a:latin typeface="Times New Roman"/>
                <a:ea typeface="Times New Roman"/>
                <a:cs typeface="Times New Roman"/>
                <a:sym typeface="Times New Roman"/>
              </a:rPr>
              <a:t>Hops: Number of routers in between Client and Server.</a:t>
            </a:r>
            <a:endParaRPr/>
          </a:p>
          <a:p>
            <a:pPr indent="-285750" lvl="0" marL="285750" marR="0" rtl="0" algn="l">
              <a:lnSpc>
                <a:spcPct val="85000"/>
              </a:lnSpc>
              <a:spcBef>
                <a:spcPts val="0"/>
              </a:spcBef>
              <a:spcAft>
                <a:spcPts val="0"/>
              </a:spcAft>
              <a:buClr>
                <a:schemeClr val="dk1"/>
              </a:buClr>
              <a:buSzPts val="1100"/>
              <a:buFont typeface="Noto Sans Symbols"/>
              <a:buChar char="⮚"/>
            </a:pPr>
            <a:r>
              <a:rPr b="1" i="0" lang="en-US" sz="1400" u="none" cap="none" strike="noStrike">
                <a:solidFill>
                  <a:schemeClr val="dk1"/>
                </a:solidFill>
                <a:latin typeface="Times New Roman"/>
                <a:ea typeface="Times New Roman"/>
                <a:cs typeface="Times New Roman"/>
                <a:sym typeface="Times New Roman"/>
              </a:rPr>
              <a:t>Transaction ID-Random 32 bit number-0x458DE5A3 generated by client to match between replies and requests.</a:t>
            </a:r>
            <a:endParaRPr b="1" i="0" sz="1400" u="none" cap="none" strike="noStrike">
              <a:solidFill>
                <a:schemeClr val="dk1"/>
              </a:solidFill>
              <a:latin typeface="Times New Roman"/>
              <a:ea typeface="Times New Roman"/>
              <a:cs typeface="Times New Roman"/>
              <a:sym typeface="Times New Roman"/>
            </a:endParaRPr>
          </a:p>
        </p:txBody>
      </p:sp>
      <p:pic>
        <p:nvPicPr>
          <p:cNvPr id="1010" name="Google Shape;1010;p60"/>
          <p:cNvPicPr preferRelativeResize="0"/>
          <p:nvPr/>
        </p:nvPicPr>
        <p:blipFill rotWithShape="1">
          <a:blip r:embed="rId6">
            <a:alphaModFix/>
          </a:blip>
          <a:srcRect b="0" l="0" r="0" t="0"/>
          <a:stretch/>
        </p:blipFill>
        <p:spPr>
          <a:xfrm>
            <a:off x="2448787" y="3282710"/>
            <a:ext cx="2806520" cy="659640"/>
          </a:xfrm>
          <a:prstGeom prst="rect">
            <a:avLst/>
          </a:prstGeom>
          <a:noFill/>
          <a:ln>
            <a:noFill/>
          </a:ln>
        </p:spPr>
      </p:pic>
      <p:sp>
        <p:nvSpPr>
          <p:cNvPr id="1011" name="Google Shape;1011;p60"/>
          <p:cNvSpPr/>
          <p:nvPr/>
        </p:nvSpPr>
        <p:spPr>
          <a:xfrm>
            <a:off x="566032" y="3351766"/>
            <a:ext cx="4572000"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Flags: 16 bit.</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Set to 1 if broadcast</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Set to 0 if unicast</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chemeClr val="dk1"/>
                </a:solidFill>
                <a:latin typeface="Times New Roman"/>
                <a:ea typeface="Times New Roman"/>
                <a:cs typeface="Times New Roman"/>
                <a:sym typeface="Times New Roman"/>
              </a:rPr>
              <a:t>CIP add: Current client IP address </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YIP Add: Address given by server to client</a:t>
            </a:r>
            <a:endParaRPr b="1" i="0" sz="1400" u="none" cap="none" strike="noStrike">
              <a:solidFill>
                <a:srgbClr val="C00000"/>
              </a:solidFill>
              <a:latin typeface="Times New Roman"/>
              <a:ea typeface="Times New Roman"/>
              <a:cs typeface="Times New Roman"/>
              <a:sym typeface="Times New Roman"/>
            </a:endParaRPr>
          </a:p>
        </p:txBody>
      </p:sp>
      <p:cxnSp>
        <p:nvCxnSpPr>
          <p:cNvPr id="1012" name="Google Shape;1012;p6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13" name="Google Shape;1013;p6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14" name="Google Shape;1014;p6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15" name="Google Shape;1015;p6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16" name="Google Shape;1016;p60"/>
          <p:cNvPicPr preferRelativeResize="0"/>
          <p:nvPr/>
        </p:nvPicPr>
        <p:blipFill rotWithShape="1">
          <a:blip r:embed="rId7">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22" name="Google Shape;1022;p61"/>
          <p:cNvPicPr preferRelativeResize="0"/>
          <p:nvPr/>
        </p:nvPicPr>
        <p:blipFill rotWithShape="1">
          <a:blip r:embed="rId3">
            <a:alphaModFix/>
          </a:blip>
          <a:srcRect b="0" l="0" r="0" t="0"/>
          <a:stretch/>
        </p:blipFill>
        <p:spPr>
          <a:xfrm>
            <a:off x="708420" y="734230"/>
            <a:ext cx="7997943" cy="3817136"/>
          </a:xfrm>
          <a:prstGeom prst="rect">
            <a:avLst/>
          </a:prstGeom>
          <a:noFill/>
          <a:ln>
            <a:noFill/>
          </a:ln>
        </p:spPr>
      </p:pic>
      <p:sp>
        <p:nvSpPr>
          <p:cNvPr id="1023" name="Google Shape;1023;p61"/>
          <p:cNvSpPr txBox="1"/>
          <p:nvPr/>
        </p:nvSpPr>
        <p:spPr>
          <a:xfrm>
            <a:off x="841177" y="147283"/>
            <a:ext cx="7543800" cy="44031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Times New Roman"/>
                <a:ea typeface="Times New Roman"/>
                <a:cs typeface="Times New Roman"/>
                <a:sym typeface="Times New Roman"/>
              </a:rPr>
              <a:t>Extra Information about: boot file --- DHCP Packet / Message Format</a:t>
            </a:r>
            <a:endParaRPr b="1" i="0" sz="1800" u="none" cap="none" strike="noStrike">
              <a:solidFill>
                <a:schemeClr val="dk1"/>
              </a:solidFill>
              <a:latin typeface="Times New Roman"/>
              <a:ea typeface="Times New Roman"/>
              <a:cs typeface="Times New Roman"/>
              <a:sym typeface="Times New Roman"/>
            </a:endParaRPr>
          </a:p>
        </p:txBody>
      </p:sp>
      <p:cxnSp>
        <p:nvCxnSpPr>
          <p:cNvPr id="1024" name="Google Shape;1024;p6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25" name="Google Shape;1025;p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26" name="Google Shape;1026;p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27" name="Google Shape;1027;p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28" name="Google Shape;1028;p6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36" name="Google Shape;1036;p62"/>
          <p:cNvSpPr txBox="1"/>
          <p:nvPr>
            <p:ph idx="4294967295" type="title"/>
          </p:nvPr>
        </p:nvSpPr>
        <p:spPr>
          <a:xfrm>
            <a:off x="931026" y="152616"/>
            <a:ext cx="7543800" cy="40665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Client Transition Diagram</a:t>
            </a:r>
            <a:endParaRPr b="1" sz="3200">
              <a:solidFill>
                <a:schemeClr val="dk1"/>
              </a:solidFill>
              <a:latin typeface="Times New Roman"/>
              <a:ea typeface="Times New Roman"/>
              <a:cs typeface="Times New Roman"/>
              <a:sym typeface="Times New Roman"/>
            </a:endParaRPr>
          </a:p>
        </p:txBody>
      </p:sp>
      <p:sp>
        <p:nvSpPr>
          <p:cNvPr id="1037" name="Google Shape;1037;p62"/>
          <p:cNvSpPr txBox="1"/>
          <p:nvPr/>
        </p:nvSpPr>
        <p:spPr>
          <a:xfrm>
            <a:off x="-528489" y="4205607"/>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client transition diagram</a:t>
            </a:r>
            <a:endParaRPr b="0" i="0" sz="1600" u="none" cap="none" strike="noStrike">
              <a:solidFill>
                <a:schemeClr val="dk1"/>
              </a:solidFill>
              <a:latin typeface="Times New Roman"/>
              <a:ea typeface="Times New Roman"/>
              <a:cs typeface="Times New Roman"/>
              <a:sym typeface="Times New Roman"/>
            </a:endParaRPr>
          </a:p>
        </p:txBody>
      </p:sp>
      <p:pic>
        <p:nvPicPr>
          <p:cNvPr id="1038" name="Google Shape;1038;p62"/>
          <p:cNvPicPr preferRelativeResize="0"/>
          <p:nvPr/>
        </p:nvPicPr>
        <p:blipFill rotWithShape="1">
          <a:blip r:embed="rId3">
            <a:alphaModFix/>
          </a:blip>
          <a:srcRect b="0" l="0" r="0" t="0"/>
          <a:stretch/>
        </p:blipFill>
        <p:spPr>
          <a:xfrm>
            <a:off x="697387" y="803494"/>
            <a:ext cx="5243629" cy="3384687"/>
          </a:xfrm>
          <a:prstGeom prst="rect">
            <a:avLst/>
          </a:prstGeom>
          <a:noFill/>
          <a:ln>
            <a:noFill/>
          </a:ln>
        </p:spPr>
      </p:pic>
      <p:pic>
        <p:nvPicPr>
          <p:cNvPr id="1039" name="Google Shape;1039;p62"/>
          <p:cNvPicPr preferRelativeResize="0"/>
          <p:nvPr/>
        </p:nvPicPr>
        <p:blipFill rotWithShape="1">
          <a:blip r:embed="rId4">
            <a:alphaModFix/>
          </a:blip>
          <a:srcRect b="0" l="0" r="0" t="0"/>
          <a:stretch/>
        </p:blipFill>
        <p:spPr>
          <a:xfrm>
            <a:off x="6546272" y="767603"/>
            <a:ext cx="1984665" cy="1145237"/>
          </a:xfrm>
          <a:prstGeom prst="rect">
            <a:avLst/>
          </a:prstGeom>
          <a:noFill/>
          <a:ln>
            <a:noFill/>
          </a:ln>
        </p:spPr>
      </p:pic>
      <p:cxnSp>
        <p:nvCxnSpPr>
          <p:cNvPr id="1040" name="Google Shape;1040;p6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41" name="Google Shape;1041;p6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42" name="Google Shape;1042;p6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43" name="Google Shape;1043;p6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44" name="Google Shape;1044;p62"/>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pic>
        <p:nvPicPr>
          <p:cNvPr id="1045" name="Google Shape;1045;p62"/>
          <p:cNvPicPr preferRelativeResize="0"/>
          <p:nvPr/>
        </p:nvPicPr>
        <p:blipFill rotWithShape="1">
          <a:blip r:embed="rId6">
            <a:alphaModFix/>
          </a:blip>
          <a:srcRect b="0" l="0" r="0" t="0"/>
          <a:stretch/>
        </p:blipFill>
        <p:spPr>
          <a:xfrm>
            <a:off x="6057847" y="1966150"/>
            <a:ext cx="3003026" cy="270655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53" name="Google Shape;1053;p63"/>
          <p:cNvSpPr txBox="1"/>
          <p:nvPr>
            <p:ph idx="4294967295" type="title"/>
          </p:nvPr>
        </p:nvSpPr>
        <p:spPr>
          <a:xfrm>
            <a:off x="1105496" y="-116364"/>
            <a:ext cx="7543800" cy="698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Exchanging Messages</a:t>
            </a:r>
            <a:endParaRPr b="1" sz="3200">
              <a:solidFill>
                <a:schemeClr val="dk1"/>
              </a:solidFill>
              <a:latin typeface="Times New Roman"/>
              <a:ea typeface="Times New Roman"/>
              <a:cs typeface="Times New Roman"/>
              <a:sym typeface="Times New Roman"/>
            </a:endParaRPr>
          </a:p>
        </p:txBody>
      </p:sp>
      <p:sp>
        <p:nvSpPr>
          <p:cNvPr id="1054" name="Google Shape;1054;p63"/>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message exchange diagram</a:t>
            </a:r>
            <a:endParaRPr b="0" i="0" sz="1600" u="none" cap="none" strike="noStrike">
              <a:solidFill>
                <a:schemeClr val="dk1"/>
              </a:solidFill>
              <a:latin typeface="Times New Roman"/>
              <a:ea typeface="Times New Roman"/>
              <a:cs typeface="Times New Roman"/>
              <a:sym typeface="Times New Roman"/>
            </a:endParaRPr>
          </a:p>
        </p:txBody>
      </p:sp>
      <p:pic>
        <p:nvPicPr>
          <p:cNvPr id="1055" name="Google Shape;1055;p63"/>
          <p:cNvPicPr preferRelativeResize="0"/>
          <p:nvPr/>
        </p:nvPicPr>
        <p:blipFill rotWithShape="1">
          <a:blip r:embed="rId3">
            <a:alphaModFix/>
          </a:blip>
          <a:srcRect b="0" l="0" r="0" t="0"/>
          <a:stretch/>
        </p:blipFill>
        <p:spPr>
          <a:xfrm>
            <a:off x="1811696" y="804266"/>
            <a:ext cx="3065700" cy="3492584"/>
          </a:xfrm>
          <a:prstGeom prst="rect">
            <a:avLst/>
          </a:prstGeom>
          <a:noFill/>
          <a:ln>
            <a:noFill/>
          </a:ln>
        </p:spPr>
      </p:pic>
      <p:sp>
        <p:nvSpPr>
          <p:cNvPr id="1056" name="Google Shape;1056;p63"/>
          <p:cNvSpPr/>
          <p:nvPr/>
        </p:nvSpPr>
        <p:spPr>
          <a:xfrm>
            <a:off x="5209067" y="2958189"/>
            <a:ext cx="235833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202124"/>
                </a:solidFill>
                <a:latin typeface="Times New Roman"/>
                <a:ea typeface="Times New Roman"/>
                <a:cs typeface="Times New Roman"/>
                <a:sym typeface="Times New Roman"/>
              </a:rPr>
              <a:t>Negative Acknowledgement (NACK) </a:t>
            </a:r>
            <a:endParaRPr b="0" i="0" sz="1100" u="none" cap="none" strike="noStrike">
              <a:solidFill>
                <a:srgbClr val="000000"/>
              </a:solidFill>
              <a:latin typeface="Times New Roman"/>
              <a:ea typeface="Times New Roman"/>
              <a:cs typeface="Times New Roman"/>
              <a:sym typeface="Times New Roman"/>
            </a:endParaRPr>
          </a:p>
        </p:txBody>
      </p:sp>
      <p:cxnSp>
        <p:nvCxnSpPr>
          <p:cNvPr id="1057" name="Google Shape;1057;p63"/>
          <p:cNvCxnSpPr/>
          <p:nvPr/>
        </p:nvCxnSpPr>
        <p:spPr>
          <a:xfrm flipH="1" rot="10800000">
            <a:off x="41822" y="640801"/>
            <a:ext cx="9144000" cy="20782"/>
          </a:xfrm>
          <a:prstGeom prst="straightConnector1">
            <a:avLst/>
          </a:prstGeom>
          <a:noFill/>
          <a:ln cap="flat" cmpd="sng" w="9525">
            <a:solidFill>
              <a:srgbClr val="00B050"/>
            </a:solidFill>
            <a:prstDash val="solid"/>
            <a:round/>
            <a:headEnd len="sm" w="sm" type="none"/>
            <a:tailEnd len="sm" w="sm" type="none"/>
          </a:ln>
        </p:spPr>
      </p:cxnSp>
      <p:sp>
        <p:nvSpPr>
          <p:cNvPr id="1058" name="Google Shape;1058;p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59" name="Google Shape;1059;p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60" name="Google Shape;1060;p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61" name="Google Shape;1061;p6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6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69" name="Google Shape;1069;p64"/>
          <p:cNvSpPr txBox="1"/>
          <p:nvPr>
            <p:ph idx="4294967295" type="title"/>
          </p:nvPr>
        </p:nvSpPr>
        <p:spPr>
          <a:xfrm>
            <a:off x="708420" y="1267691"/>
            <a:ext cx="8577187" cy="210935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C0000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C0000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None/>
            </a:pPr>
            <a:r>
              <a:rPr b="1" lang="en-US" sz="3200">
                <a:solidFill>
                  <a:srgbClr val="C00000"/>
                </a:solidFill>
                <a:latin typeface="Times New Roman"/>
                <a:ea typeface="Times New Roman"/>
                <a:cs typeface="Times New Roman"/>
                <a:sym typeface="Times New Roman"/>
              </a:rPr>
              <a:t>SMTP: </a:t>
            </a:r>
            <a:r>
              <a:rPr b="1" lang="en-US" sz="3200">
                <a:solidFill>
                  <a:schemeClr val="dk1"/>
                </a:solidFill>
                <a:latin typeface="Times New Roman"/>
                <a:ea typeface="Times New Roman"/>
                <a:cs typeface="Times New Roman"/>
                <a:sym typeface="Times New Roman"/>
              </a:rPr>
              <a:t>Simple Mail Transfer Protocol</a:t>
            </a:r>
            <a:br>
              <a:rPr b="1" lang="en-US" sz="3200">
                <a:solidFill>
                  <a:schemeClr val="dk1"/>
                </a:solidFill>
                <a:latin typeface="Times New Roman"/>
                <a:ea typeface="Times New Roman"/>
                <a:cs typeface="Times New Roman"/>
                <a:sym typeface="Times New Roman"/>
              </a:rPr>
            </a:br>
            <a:r>
              <a:rPr b="1" lang="en-US" sz="3200">
                <a:solidFill>
                  <a:srgbClr val="C00000"/>
                </a:solidFill>
                <a:latin typeface="Times New Roman"/>
                <a:ea typeface="Times New Roman"/>
                <a:cs typeface="Times New Roman"/>
                <a:sym typeface="Times New Roman"/>
              </a:rPr>
              <a:t>POP3: </a:t>
            </a:r>
            <a:r>
              <a:rPr b="1" lang="en-US" sz="3200">
                <a:solidFill>
                  <a:schemeClr val="dk1"/>
                </a:solidFill>
                <a:latin typeface="Times New Roman"/>
                <a:ea typeface="Times New Roman"/>
                <a:cs typeface="Times New Roman"/>
                <a:sym typeface="Times New Roman"/>
              </a:rPr>
              <a:t>Post Office Protocol </a:t>
            </a:r>
            <a:br>
              <a:rPr b="1" lang="en-US" sz="3200">
                <a:solidFill>
                  <a:srgbClr val="C00000"/>
                </a:solidFill>
                <a:latin typeface="Times New Roman"/>
                <a:ea typeface="Times New Roman"/>
                <a:cs typeface="Times New Roman"/>
                <a:sym typeface="Times New Roman"/>
              </a:rPr>
            </a:br>
            <a:r>
              <a:rPr b="1" lang="en-US" sz="3200">
                <a:solidFill>
                  <a:srgbClr val="C00000"/>
                </a:solidFill>
                <a:latin typeface="Times New Roman"/>
                <a:ea typeface="Times New Roman"/>
                <a:cs typeface="Times New Roman"/>
                <a:sym typeface="Times New Roman"/>
              </a:rPr>
              <a:t>IMAP:  </a:t>
            </a:r>
            <a:r>
              <a:rPr b="1" lang="en-US" sz="3200">
                <a:solidFill>
                  <a:schemeClr val="dk1"/>
                </a:solidFill>
                <a:latin typeface="Times New Roman"/>
                <a:ea typeface="Times New Roman"/>
                <a:cs typeface="Times New Roman"/>
                <a:sym typeface="Times New Roman"/>
              </a:rPr>
              <a:t>Internet Message Access Protocol</a:t>
            </a:r>
            <a:br>
              <a:rPr b="1" lang="en-US" sz="3200">
                <a:solidFill>
                  <a:schemeClr val="dk1"/>
                </a:solidFill>
                <a:latin typeface="Times New Roman"/>
                <a:ea typeface="Times New Roman"/>
                <a:cs typeface="Times New Roman"/>
                <a:sym typeface="Times New Roman"/>
              </a:rPr>
            </a:br>
            <a:r>
              <a:rPr b="1" lang="en-US" sz="3200">
                <a:solidFill>
                  <a:srgbClr val="C00000"/>
                </a:solidFill>
                <a:latin typeface="Times New Roman"/>
                <a:ea typeface="Times New Roman"/>
                <a:cs typeface="Times New Roman"/>
                <a:sym typeface="Times New Roman"/>
              </a:rPr>
              <a:t>MIME: </a:t>
            </a:r>
            <a:r>
              <a:rPr b="1" lang="en-US" sz="3200">
                <a:solidFill>
                  <a:schemeClr val="dk1"/>
                </a:solidFill>
                <a:latin typeface="Times New Roman"/>
                <a:ea typeface="Times New Roman"/>
                <a:cs typeface="Times New Roman"/>
                <a:sym typeface="Times New Roman"/>
              </a:rPr>
              <a:t>Multipurpose Internet Mail Extensions </a:t>
            </a:r>
            <a:endParaRPr b="1" sz="3200">
              <a:solidFill>
                <a:schemeClr val="dk1"/>
              </a:solidFill>
              <a:latin typeface="Times New Roman"/>
              <a:ea typeface="Times New Roman"/>
              <a:cs typeface="Times New Roman"/>
              <a:sym typeface="Times New Roman"/>
            </a:endParaRPr>
          </a:p>
        </p:txBody>
      </p:sp>
      <p:cxnSp>
        <p:nvCxnSpPr>
          <p:cNvPr id="1070" name="Google Shape;1070;p6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71" name="Google Shape;1071;p6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72" name="Google Shape;1072;p6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73" name="Google Shape;1073;p6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74" name="Google Shape;1074;p6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82" name="Google Shape;1082;p65"/>
          <p:cNvSpPr txBox="1"/>
          <p:nvPr>
            <p:ph idx="4294967295" type="title"/>
          </p:nvPr>
        </p:nvSpPr>
        <p:spPr>
          <a:xfrm>
            <a:off x="1179311" y="57412"/>
            <a:ext cx="8269650" cy="644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SMTP: Simple Mail Transfer Protocol</a:t>
            </a:r>
            <a:endParaRPr b="1" sz="2800">
              <a:solidFill>
                <a:schemeClr val="dk1"/>
              </a:solidFill>
              <a:latin typeface="Times New Roman"/>
              <a:ea typeface="Times New Roman"/>
              <a:cs typeface="Times New Roman"/>
              <a:sym typeface="Times New Roman"/>
            </a:endParaRPr>
          </a:p>
        </p:txBody>
      </p:sp>
      <p:sp>
        <p:nvSpPr>
          <p:cNvPr id="1083" name="Google Shape;1083;p65"/>
          <p:cNvSpPr txBox="1"/>
          <p:nvPr/>
        </p:nvSpPr>
        <p:spPr>
          <a:xfrm>
            <a:off x="968940" y="903872"/>
            <a:ext cx="4818796" cy="3416290"/>
          </a:xfrm>
          <a:prstGeom prst="rect">
            <a:avLst/>
          </a:prstGeom>
          <a:noFill/>
          <a:ln>
            <a:noFill/>
          </a:ln>
        </p:spPr>
        <p:txBody>
          <a:bodyPr anchorCtr="0" anchor="t" bIns="91425" lIns="91425" spcFirstLastPara="1" rIns="91425" wrap="square" tIns="91425">
            <a:spAutoFit/>
          </a:bodyPr>
          <a:lstStyle/>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Architecture and services</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The user agent</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Message formats</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Message transfer</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Final delivery</a:t>
            </a:r>
            <a:endParaRPr b="0" i="0" sz="400" u="none" cap="none" strike="noStrike">
              <a:solidFill>
                <a:srgbClr val="000000"/>
              </a:solidFill>
              <a:latin typeface="Times New Roman"/>
              <a:ea typeface="Times New Roman"/>
              <a:cs typeface="Times New Roman"/>
              <a:sym typeface="Times New Roman"/>
            </a:endParaRPr>
          </a:p>
        </p:txBody>
      </p:sp>
      <p:cxnSp>
        <p:nvCxnSpPr>
          <p:cNvPr id="1084" name="Google Shape;1084;p6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85" name="Google Shape;1085;p6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86" name="Google Shape;1086;p6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87" name="Google Shape;1087;p6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88" name="Google Shape;1088;p6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96" name="Google Shape;1096;p66"/>
          <p:cNvSpPr txBox="1"/>
          <p:nvPr>
            <p:ph idx="4294967295" type="title"/>
          </p:nvPr>
        </p:nvSpPr>
        <p:spPr>
          <a:xfrm>
            <a:off x="1044575" y="47625"/>
            <a:ext cx="8099425" cy="57583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SMTP: Simple Mail Transfer Protocol (Port No. 25)</a:t>
            </a:r>
            <a:endParaRPr b="1" sz="2800">
              <a:solidFill>
                <a:schemeClr val="dk1"/>
              </a:solidFill>
              <a:latin typeface="Times New Roman"/>
              <a:ea typeface="Times New Roman"/>
              <a:cs typeface="Times New Roman"/>
              <a:sym typeface="Times New Roman"/>
            </a:endParaRPr>
          </a:p>
        </p:txBody>
      </p:sp>
      <p:pic>
        <p:nvPicPr>
          <p:cNvPr id="1097" name="Google Shape;1097;p66"/>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sp>
        <p:nvSpPr>
          <p:cNvPr id="1098" name="Google Shape;1098;p66"/>
          <p:cNvSpPr txBox="1"/>
          <p:nvPr/>
        </p:nvSpPr>
        <p:spPr>
          <a:xfrm>
            <a:off x="513723" y="1825852"/>
            <a:ext cx="8484804" cy="1015632"/>
          </a:xfrm>
          <a:prstGeom prst="rect">
            <a:avLst/>
          </a:prstGeom>
          <a:solidFill>
            <a:srgbClr val="FFCC99"/>
          </a:solidFill>
          <a:ln cap="flat" cmpd="sng" w="762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85750" lvl="0" marL="361950" marR="0" rtl="0" algn="l">
              <a:lnSpc>
                <a:spcPct val="100000"/>
              </a:lnSpc>
              <a:spcBef>
                <a:spcPts val="0"/>
              </a:spcBef>
              <a:spcAft>
                <a:spcPts val="0"/>
              </a:spcAft>
              <a:buClr>
                <a:srgbClr val="000000"/>
              </a:buClr>
              <a:buSzPts val="2000"/>
              <a:buFont typeface="Arial"/>
              <a:buChar char="•"/>
            </a:pPr>
            <a:r>
              <a:rPr b="0" i="0" lang="en-US" sz="1800" u="none" cap="none" strike="noStrike">
                <a:solidFill>
                  <a:srgbClr val="202124"/>
                </a:solidFill>
                <a:latin typeface="Times New Roman"/>
                <a:ea typeface="Times New Roman"/>
                <a:cs typeface="Times New Roman"/>
                <a:sym typeface="Times New Roman"/>
              </a:rPr>
              <a:t>SMTP is a </a:t>
            </a:r>
            <a:r>
              <a:rPr b="1" i="0" lang="en-US" sz="1800" u="none" cap="none" strike="noStrike">
                <a:solidFill>
                  <a:srgbClr val="C00000"/>
                </a:solidFill>
                <a:latin typeface="Times New Roman"/>
                <a:ea typeface="Times New Roman"/>
                <a:cs typeface="Times New Roman"/>
                <a:sym typeface="Times New Roman"/>
              </a:rPr>
              <a:t>push protocol </a:t>
            </a:r>
            <a:r>
              <a:rPr b="0" i="0" lang="en-US" sz="1800" u="none" cap="none" strike="noStrike">
                <a:solidFill>
                  <a:srgbClr val="202124"/>
                </a:solidFill>
                <a:latin typeface="Times New Roman"/>
                <a:ea typeface="Times New Roman"/>
                <a:cs typeface="Times New Roman"/>
                <a:sym typeface="Times New Roman"/>
              </a:rPr>
              <a:t>and is used </a:t>
            </a:r>
            <a:r>
              <a:rPr b="1" i="0" lang="en-US" sz="1800" u="none" cap="none" strike="noStrike">
                <a:solidFill>
                  <a:srgbClr val="C00000"/>
                </a:solidFill>
                <a:latin typeface="Times New Roman"/>
                <a:ea typeface="Times New Roman"/>
                <a:cs typeface="Times New Roman"/>
                <a:sym typeface="Times New Roman"/>
              </a:rPr>
              <a:t>to send the mail </a:t>
            </a:r>
            <a:endParaRPr b="1" i="0" sz="1800" u="none" cap="none" strike="noStrike">
              <a:solidFill>
                <a:srgbClr val="C00000"/>
              </a:solidFill>
              <a:latin typeface="Times New Roman"/>
              <a:ea typeface="Times New Roman"/>
              <a:cs typeface="Times New Roman"/>
              <a:sym typeface="Times New Roman"/>
            </a:endParaRPr>
          </a:p>
          <a:p>
            <a:pPr indent="-285750" lvl="0" marL="361950" marR="0" rtl="0" algn="l">
              <a:lnSpc>
                <a:spcPct val="100000"/>
              </a:lnSpc>
              <a:spcBef>
                <a:spcPts val="0"/>
              </a:spcBef>
              <a:spcAft>
                <a:spcPts val="0"/>
              </a:spcAft>
              <a:buClr>
                <a:srgbClr val="000000"/>
              </a:buClr>
              <a:buSzPts val="2000"/>
              <a:buFont typeface="Arial"/>
              <a:buChar char="•"/>
            </a:pPr>
            <a:r>
              <a:rPr b="1" i="0" lang="en-US" sz="1800" u="none" cap="none" strike="noStrike">
                <a:solidFill>
                  <a:srgbClr val="C00000"/>
                </a:solidFill>
                <a:latin typeface="Times New Roman"/>
                <a:ea typeface="Times New Roman"/>
                <a:cs typeface="Times New Roman"/>
                <a:sym typeface="Times New Roman"/>
              </a:rPr>
              <a:t>POP</a:t>
            </a:r>
            <a:r>
              <a:rPr b="0" i="0" lang="en-US" sz="1800" u="none" cap="none" strike="noStrike">
                <a:solidFill>
                  <a:srgbClr val="202124"/>
                </a:solidFill>
                <a:latin typeface="Times New Roman"/>
                <a:ea typeface="Times New Roman"/>
                <a:cs typeface="Times New Roman"/>
                <a:sym typeface="Times New Roman"/>
              </a:rPr>
              <a:t> (post office protocol) or </a:t>
            </a:r>
            <a:r>
              <a:rPr b="1" i="0" lang="en-US" sz="1800" u="none" cap="none" strike="noStrike">
                <a:solidFill>
                  <a:srgbClr val="C00000"/>
                </a:solidFill>
                <a:latin typeface="Times New Roman"/>
                <a:ea typeface="Times New Roman"/>
                <a:cs typeface="Times New Roman"/>
                <a:sym typeface="Times New Roman"/>
              </a:rPr>
              <a:t>IMAP</a:t>
            </a:r>
            <a:r>
              <a:rPr b="0" i="0" lang="en-US" sz="1800" u="none" cap="none" strike="noStrike">
                <a:solidFill>
                  <a:srgbClr val="202124"/>
                </a:solidFill>
                <a:latin typeface="Times New Roman"/>
                <a:ea typeface="Times New Roman"/>
                <a:cs typeface="Times New Roman"/>
                <a:sym typeface="Times New Roman"/>
              </a:rPr>
              <a:t> (internet message access protocol) are used to </a:t>
            </a:r>
            <a:r>
              <a:rPr b="1" i="0" lang="en-US" sz="1800" u="none" cap="none" strike="noStrike">
                <a:solidFill>
                  <a:srgbClr val="002060"/>
                </a:solidFill>
                <a:latin typeface="Times New Roman"/>
                <a:ea typeface="Times New Roman"/>
                <a:cs typeface="Times New Roman"/>
                <a:sym typeface="Times New Roman"/>
              </a:rPr>
              <a:t>retrieve those emails at the receiver’s side. </a:t>
            </a:r>
            <a:endParaRPr b="1" i="0" sz="1800" u="none" cap="none" strike="noStrike">
              <a:solidFill>
                <a:srgbClr val="002060"/>
              </a:solidFill>
              <a:latin typeface="Times New Roman"/>
              <a:ea typeface="Times New Roman"/>
              <a:cs typeface="Times New Roman"/>
              <a:sym typeface="Times New Roman"/>
            </a:endParaRPr>
          </a:p>
        </p:txBody>
      </p:sp>
      <p:sp>
        <p:nvSpPr>
          <p:cNvPr id="1099" name="Google Shape;1099;p66"/>
          <p:cNvSpPr/>
          <p:nvPr/>
        </p:nvSpPr>
        <p:spPr>
          <a:xfrm>
            <a:off x="517919" y="1064184"/>
            <a:ext cx="8499490" cy="369332"/>
          </a:xfrm>
          <a:prstGeom prst="rect">
            <a:avLst/>
          </a:prstGeom>
          <a:solidFill>
            <a:srgbClr val="DEEAF5"/>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02124"/>
                </a:solidFill>
                <a:latin typeface="Times New Roman"/>
                <a:ea typeface="Times New Roman"/>
                <a:cs typeface="Times New Roman"/>
                <a:sym typeface="Times New Roman"/>
              </a:rPr>
              <a:t>SMTP (Simple Mail Transfer Protocol) is a </a:t>
            </a:r>
            <a:r>
              <a:rPr b="1" i="0" lang="en-US" sz="1800" u="none" cap="none" strike="noStrike">
                <a:solidFill>
                  <a:srgbClr val="202124"/>
                </a:solidFill>
                <a:latin typeface="Times New Roman"/>
                <a:ea typeface="Times New Roman"/>
                <a:cs typeface="Times New Roman"/>
                <a:sym typeface="Times New Roman"/>
              </a:rPr>
              <a:t>TCP/IP protocol</a:t>
            </a:r>
            <a:r>
              <a:rPr b="0" i="0" lang="en-US" sz="1800" u="none" cap="none" strike="noStrike">
                <a:solidFill>
                  <a:srgbClr val="202124"/>
                </a:solidFill>
                <a:latin typeface="Times New Roman"/>
                <a:ea typeface="Times New Roman"/>
                <a:cs typeface="Times New Roman"/>
                <a:sym typeface="Times New Roman"/>
              </a:rPr>
              <a:t> used in </a:t>
            </a:r>
            <a:r>
              <a:rPr b="1" i="0" lang="en-US" sz="1800" u="none" cap="none" strike="noStrike">
                <a:solidFill>
                  <a:srgbClr val="C00000"/>
                </a:solidFill>
                <a:latin typeface="Times New Roman"/>
                <a:ea typeface="Times New Roman"/>
                <a:cs typeface="Times New Roman"/>
                <a:sym typeface="Times New Roman"/>
              </a:rPr>
              <a:t>sending e-mail.</a:t>
            </a:r>
            <a:endParaRPr/>
          </a:p>
        </p:txBody>
      </p:sp>
      <p:sp>
        <p:nvSpPr>
          <p:cNvPr id="1100" name="Google Shape;1100;p66"/>
          <p:cNvSpPr/>
          <p:nvPr/>
        </p:nvSpPr>
        <p:spPr>
          <a:xfrm>
            <a:off x="494840" y="3012165"/>
            <a:ext cx="8522569" cy="1661993"/>
          </a:xfrm>
          <a:prstGeom prst="rect">
            <a:avLst/>
          </a:prstGeom>
          <a:solidFill>
            <a:srgbClr val="DDEBEE"/>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273239"/>
                </a:solidFill>
                <a:latin typeface="Times New Roman"/>
                <a:ea typeface="Times New Roman"/>
                <a:cs typeface="Times New Roman"/>
                <a:sym typeface="Times New Roman"/>
              </a:rPr>
              <a:t>SMTP is an application layer protocol.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273239"/>
                </a:solidFill>
                <a:latin typeface="Times New Roman"/>
                <a:ea typeface="Times New Roman"/>
                <a:cs typeface="Times New Roman"/>
                <a:sym typeface="Times New Roman"/>
              </a:rPr>
              <a:t>The client who wants to send the mail opens a TCP connection to the SMTP server and then sends the mail across the connection.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273239"/>
                </a:solidFill>
                <a:latin typeface="Times New Roman"/>
                <a:ea typeface="Times New Roman"/>
                <a:cs typeface="Times New Roman"/>
                <a:sym typeface="Times New Roman"/>
              </a:rPr>
              <a:t>The SMTP server is an always-on listening mode.</a:t>
            </a:r>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C00000"/>
                </a:solidFill>
                <a:latin typeface="Times New Roman"/>
                <a:ea typeface="Times New Roman"/>
                <a:cs typeface="Times New Roman"/>
                <a:sym typeface="Times New Roman"/>
              </a:rPr>
              <a:t>The SMTP process initiates a connection through port 25. </a:t>
            </a:r>
            <a:endParaRPr b="1" i="0" sz="1700" u="none" cap="none" strike="noStrike">
              <a:solidFill>
                <a:srgbClr val="C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273239"/>
                </a:solidFill>
                <a:latin typeface="Times New Roman"/>
                <a:ea typeface="Times New Roman"/>
                <a:cs typeface="Times New Roman"/>
                <a:sym typeface="Times New Roman"/>
              </a:rPr>
              <a:t>After successfully establishing a TCP connection the client process sends the mail instantly. </a:t>
            </a:r>
            <a:endParaRPr b="0" i="0" sz="17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08" name="Google Shape;1108;p67"/>
          <p:cNvSpPr txBox="1"/>
          <p:nvPr>
            <p:ph idx="4294967295" type="title"/>
          </p:nvPr>
        </p:nvSpPr>
        <p:spPr>
          <a:xfrm>
            <a:off x="1600200" y="214313"/>
            <a:ext cx="7543800" cy="49934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SMTP architecture and services</a:t>
            </a:r>
            <a:endParaRPr b="1" sz="3200">
              <a:solidFill>
                <a:schemeClr val="dk1"/>
              </a:solidFill>
              <a:latin typeface="Times New Roman"/>
              <a:ea typeface="Times New Roman"/>
              <a:cs typeface="Times New Roman"/>
              <a:sym typeface="Times New Roman"/>
            </a:endParaRPr>
          </a:p>
        </p:txBody>
      </p:sp>
      <p:sp>
        <p:nvSpPr>
          <p:cNvPr id="1109" name="Google Shape;1109;p67"/>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SMTP architecture and services</a:t>
            </a:r>
            <a:endParaRPr b="0" i="0" sz="1600" u="none" cap="none" strike="noStrike">
              <a:solidFill>
                <a:schemeClr val="dk1"/>
              </a:solidFill>
              <a:latin typeface="Times New Roman"/>
              <a:ea typeface="Times New Roman"/>
              <a:cs typeface="Times New Roman"/>
              <a:sym typeface="Times New Roman"/>
            </a:endParaRPr>
          </a:p>
        </p:txBody>
      </p:sp>
      <p:pic>
        <p:nvPicPr>
          <p:cNvPr id="1110" name="Google Shape;1110;p67"/>
          <p:cNvPicPr preferRelativeResize="0"/>
          <p:nvPr/>
        </p:nvPicPr>
        <p:blipFill rotWithShape="1">
          <a:blip r:embed="rId3">
            <a:alphaModFix/>
          </a:blip>
          <a:srcRect b="0" l="0" r="0" t="0"/>
          <a:stretch/>
        </p:blipFill>
        <p:spPr>
          <a:xfrm>
            <a:off x="779700" y="879697"/>
            <a:ext cx="3529943" cy="2780700"/>
          </a:xfrm>
          <a:prstGeom prst="rect">
            <a:avLst/>
          </a:prstGeom>
          <a:noFill/>
          <a:ln>
            <a:noFill/>
          </a:ln>
        </p:spPr>
      </p:pic>
      <p:cxnSp>
        <p:nvCxnSpPr>
          <p:cNvPr id="1111" name="Google Shape;1111;p6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12" name="Google Shape;1112;p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13" name="Google Shape;1113;p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14" name="Google Shape;1114;p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15" name="Google Shape;1115;p6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descr="Lightbox" id="1116" name="Google Shape;1116;p67"/>
          <p:cNvPicPr preferRelativeResize="0"/>
          <p:nvPr/>
        </p:nvPicPr>
        <p:blipFill rotWithShape="1">
          <a:blip r:embed="rId5">
            <a:alphaModFix/>
          </a:blip>
          <a:srcRect b="0" l="0" r="0" t="0"/>
          <a:stretch/>
        </p:blipFill>
        <p:spPr>
          <a:xfrm>
            <a:off x="4423943" y="944049"/>
            <a:ext cx="4605827" cy="33528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pic>
        <p:nvPicPr>
          <p:cNvPr descr="Lightbox" id="1123" name="Google Shape;1123;p68"/>
          <p:cNvPicPr preferRelativeResize="0"/>
          <p:nvPr/>
        </p:nvPicPr>
        <p:blipFill rotWithShape="1">
          <a:blip r:embed="rId3">
            <a:alphaModFix/>
          </a:blip>
          <a:srcRect b="0" l="0" r="0" t="0"/>
          <a:stretch/>
        </p:blipFill>
        <p:spPr>
          <a:xfrm>
            <a:off x="911846" y="1027984"/>
            <a:ext cx="6934200" cy="3352801"/>
          </a:xfrm>
          <a:prstGeom prst="rect">
            <a:avLst/>
          </a:prstGeom>
          <a:noFill/>
          <a:ln>
            <a:noFill/>
          </a:ln>
        </p:spPr>
      </p:pic>
      <p:sp>
        <p:nvSpPr>
          <p:cNvPr id="1124" name="Google Shape;1124;p68"/>
          <p:cNvSpPr txBox="1"/>
          <p:nvPr>
            <p:ph type="title"/>
          </p:nvPr>
        </p:nvSpPr>
        <p:spPr>
          <a:xfrm>
            <a:off x="994025" y="268150"/>
            <a:ext cx="7854900" cy="828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SMTP architecture and services</a:t>
            </a:r>
            <a:endParaRPr b="1" sz="3200">
              <a:solidFill>
                <a:schemeClr val="dk1"/>
              </a:solidFill>
              <a:latin typeface="Times New Roman"/>
              <a:ea typeface="Times New Roman"/>
              <a:cs typeface="Times New Roman"/>
              <a:sym typeface="Times New Roman"/>
            </a:endParaRPr>
          </a:p>
        </p:txBody>
      </p:sp>
      <p:sp>
        <p:nvSpPr>
          <p:cNvPr id="1125" name="Google Shape;1125;p68"/>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1126" name="Google Shape;1126;p68"/>
          <p:cNvPicPr preferRelativeResize="0"/>
          <p:nvPr/>
        </p:nvPicPr>
        <p:blipFill rotWithShape="1">
          <a:blip r:embed="rId4">
            <a:alphaModFix/>
          </a:blip>
          <a:srcRect b="0" l="0" r="0" t="0"/>
          <a:stretch/>
        </p:blipFill>
        <p:spPr>
          <a:xfrm>
            <a:off x="41821" y="47020"/>
            <a:ext cx="952199" cy="900076"/>
          </a:xfrm>
          <a:prstGeom prst="rect">
            <a:avLst/>
          </a:prstGeom>
          <a:noFill/>
          <a:ln>
            <a:noFill/>
          </a:ln>
        </p:spPr>
      </p:pic>
      <p:sp>
        <p:nvSpPr>
          <p:cNvPr id="1127" name="Google Shape;1127;p68"/>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SMTP architecture and services</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35" name="Google Shape;1135;p69"/>
          <p:cNvSpPr txBox="1"/>
          <p:nvPr>
            <p:ph idx="4294967295" type="title"/>
          </p:nvPr>
        </p:nvSpPr>
        <p:spPr>
          <a:xfrm>
            <a:off x="1289050" y="268288"/>
            <a:ext cx="7854950" cy="36555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SMTP Architecture and Services</a:t>
            </a:r>
            <a:endParaRPr b="1" sz="3200">
              <a:solidFill>
                <a:schemeClr val="dk1"/>
              </a:solidFill>
              <a:latin typeface="Times New Roman"/>
              <a:ea typeface="Times New Roman"/>
              <a:cs typeface="Times New Roman"/>
              <a:sym typeface="Times New Roman"/>
            </a:endParaRPr>
          </a:p>
        </p:txBody>
      </p:sp>
      <p:pic>
        <p:nvPicPr>
          <p:cNvPr id="1136" name="Google Shape;1136;p69"/>
          <p:cNvPicPr preferRelativeResize="0"/>
          <p:nvPr/>
        </p:nvPicPr>
        <p:blipFill rotWithShape="1">
          <a:blip r:embed="rId3">
            <a:alphaModFix/>
          </a:blip>
          <a:srcRect b="0" l="0" r="0" t="0"/>
          <a:stretch/>
        </p:blipFill>
        <p:spPr>
          <a:xfrm>
            <a:off x="41821" y="47020"/>
            <a:ext cx="781139" cy="733130"/>
          </a:xfrm>
          <a:prstGeom prst="rect">
            <a:avLst/>
          </a:prstGeom>
          <a:noFill/>
          <a:ln>
            <a:noFill/>
          </a:ln>
        </p:spPr>
      </p:pic>
      <p:sp>
        <p:nvSpPr>
          <p:cNvPr id="1137" name="Google Shape;1137;p69"/>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SMTP architecture and services</a:t>
            </a:r>
            <a:endParaRPr b="0" i="0" sz="1600" u="none" cap="none" strike="noStrike">
              <a:solidFill>
                <a:schemeClr val="dk1"/>
              </a:solidFill>
              <a:latin typeface="Times New Roman"/>
              <a:ea typeface="Times New Roman"/>
              <a:cs typeface="Times New Roman"/>
              <a:sym typeface="Times New Roman"/>
            </a:endParaRPr>
          </a:p>
        </p:txBody>
      </p:sp>
      <p:sp>
        <p:nvSpPr>
          <p:cNvPr id="1138" name="Google Shape;1138;p69"/>
          <p:cNvSpPr/>
          <p:nvPr/>
        </p:nvSpPr>
        <p:spPr>
          <a:xfrm>
            <a:off x="701817" y="861039"/>
            <a:ext cx="8160158" cy="344709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Times New Roman"/>
                <a:ea typeface="Times New Roman"/>
                <a:cs typeface="Times New Roman"/>
                <a:sym typeface="Times New Roman"/>
              </a:rPr>
              <a:t>In the SMTP model user deals with the user agent (UA), for example, Microsoft Outlook, Netscape, Mozilla, etc.</a:t>
            </a:r>
            <a:endParaRPr/>
          </a:p>
          <a:p>
            <a:pPr indent="-342900" lvl="0" marL="342900" marR="0" rtl="0" algn="just">
              <a:lnSpc>
                <a:spcPct val="10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Times New Roman"/>
                <a:ea typeface="Times New Roman"/>
                <a:cs typeface="Times New Roman"/>
                <a:sym typeface="Times New Roman"/>
              </a:rPr>
              <a:t>In order to exchange the mail using TCP, MTA is used. </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Times New Roman"/>
                <a:ea typeface="Times New Roman"/>
                <a:cs typeface="Times New Roman"/>
                <a:sym typeface="Times New Roman"/>
              </a:rPr>
              <a:t>The user sending the mail doesn’t have to deal with MTA as it is the responsibility of the system admin to set up a local MTA. </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Times New Roman"/>
                <a:ea typeface="Times New Roman"/>
                <a:cs typeface="Times New Roman"/>
                <a:sym typeface="Times New Roman"/>
              </a:rPr>
              <a:t>The MTA maintains a small queue of mails so that it can schedule repeat delivery of mails in case the receiver is not available. </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Times New Roman"/>
                <a:ea typeface="Times New Roman"/>
                <a:cs typeface="Times New Roman"/>
                <a:sym typeface="Times New Roman"/>
              </a:rPr>
              <a:t>The MTA delivers the mail to the mailboxes and the information can later be downloaded by the user agents.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5" name="Google Shape;185;p7"/>
          <p:cNvSpPr txBox="1"/>
          <p:nvPr>
            <p:ph idx="4294967295" type="title"/>
          </p:nvPr>
        </p:nvSpPr>
        <p:spPr>
          <a:xfrm>
            <a:off x="954088" y="87677"/>
            <a:ext cx="7543800" cy="5857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Hypertext Transfer Protocol (HTTP)</a:t>
            </a:r>
            <a:endParaRPr>
              <a:solidFill>
                <a:schemeClr val="dk2"/>
              </a:solidFill>
              <a:latin typeface="Times New Roman"/>
              <a:ea typeface="Times New Roman"/>
              <a:cs typeface="Times New Roman"/>
              <a:sym typeface="Times New Roman"/>
            </a:endParaRPr>
          </a:p>
        </p:txBody>
      </p:sp>
      <p:sp>
        <p:nvSpPr>
          <p:cNvPr id="186" name="Google Shape;186;p7"/>
          <p:cNvSpPr txBox="1"/>
          <p:nvPr>
            <p:ph idx="4294967295" type="body"/>
          </p:nvPr>
        </p:nvSpPr>
        <p:spPr>
          <a:xfrm>
            <a:off x="954088" y="1347788"/>
            <a:ext cx="8189912" cy="3497262"/>
          </a:xfrm>
          <a:prstGeom prst="rect">
            <a:avLst/>
          </a:prstGeom>
          <a:noFill/>
          <a:ln>
            <a:noFill/>
          </a:ln>
        </p:spPr>
        <p:txBody>
          <a:bodyPr anchorCtr="0" anchor="t" bIns="34275" lIns="0" spcFirstLastPara="1" rIns="0" wrap="square" tIns="34275">
            <a:normAutofit/>
          </a:bodyPr>
          <a:lstStyle/>
          <a:p>
            <a:pPr indent="0" lvl="0" marL="0" rtl="0" algn="l">
              <a:lnSpc>
                <a:spcPct val="90000"/>
              </a:lnSpc>
              <a:spcBef>
                <a:spcPts val="900"/>
              </a:spcBef>
              <a:spcAft>
                <a:spcPts val="0"/>
              </a:spcAft>
              <a:buClr>
                <a:schemeClr val="dk1"/>
              </a:buClr>
              <a:buSzPts val="1100"/>
              <a:buFont typeface="Arial"/>
              <a:buNone/>
            </a:pPr>
            <a:r>
              <a:t/>
            </a:r>
            <a:endParaRPr/>
          </a:p>
          <a:p>
            <a:pPr indent="0" lvl="0" marL="0" rtl="0" algn="l">
              <a:lnSpc>
                <a:spcPct val="90000"/>
              </a:lnSpc>
              <a:spcBef>
                <a:spcPts val="900"/>
              </a:spcBef>
              <a:spcAft>
                <a:spcPts val="0"/>
              </a:spcAft>
              <a:buSzPts val="1500"/>
              <a:buNone/>
            </a:pPr>
            <a:r>
              <a:t/>
            </a:r>
            <a:endParaRPr/>
          </a:p>
          <a:p>
            <a:pPr indent="0" lvl="0" marL="0" rtl="0" algn="l">
              <a:lnSpc>
                <a:spcPct val="90000"/>
              </a:lnSpc>
              <a:spcBef>
                <a:spcPts val="900"/>
              </a:spcBef>
              <a:spcAft>
                <a:spcPts val="0"/>
              </a:spcAft>
              <a:buSzPts val="1500"/>
              <a:buNone/>
            </a:pPr>
            <a:r>
              <a:t/>
            </a:r>
            <a:endParaRPr/>
          </a:p>
          <a:p>
            <a:pPr indent="-336550" lvl="0" marL="457200" rtl="0" algn="l">
              <a:lnSpc>
                <a:spcPct val="150000"/>
              </a:lnSpc>
              <a:spcBef>
                <a:spcPts val="900"/>
              </a:spcBef>
              <a:spcAft>
                <a:spcPts val="0"/>
              </a:spcAft>
              <a:buClr>
                <a:schemeClr val="dk2"/>
              </a:buClr>
              <a:buSzPts val="1700"/>
              <a:buFont typeface="Times New Roman"/>
              <a:buChar char="●"/>
            </a:pPr>
            <a:r>
              <a:rPr lang="en-US" sz="2000">
                <a:solidFill>
                  <a:schemeClr val="dk2"/>
                </a:solidFill>
                <a:latin typeface="Times New Roman"/>
                <a:ea typeface="Times New Roman"/>
                <a:cs typeface="Times New Roman"/>
                <a:sym typeface="Times New Roman"/>
              </a:rPr>
              <a:t>HTTP is </a:t>
            </a:r>
            <a:r>
              <a:rPr b="1" lang="en-US" sz="2000">
                <a:solidFill>
                  <a:srgbClr val="C00000"/>
                </a:solidFill>
                <a:latin typeface="Times New Roman"/>
                <a:ea typeface="Times New Roman"/>
                <a:cs typeface="Times New Roman"/>
                <a:sym typeface="Times New Roman"/>
              </a:rPr>
              <a:t>an application layer protocol</a:t>
            </a:r>
            <a:endParaRPr b="1" sz="2000">
              <a:solidFill>
                <a:srgbClr val="C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2"/>
              </a:buClr>
              <a:buSzPts val="1700"/>
              <a:buFont typeface="Times New Roman"/>
              <a:buChar char="●"/>
            </a:pPr>
            <a:r>
              <a:rPr lang="en-US" sz="2000">
                <a:solidFill>
                  <a:schemeClr val="dk2"/>
                </a:solidFill>
                <a:latin typeface="Times New Roman"/>
                <a:ea typeface="Times New Roman"/>
                <a:cs typeface="Times New Roman"/>
                <a:sym typeface="Times New Roman"/>
              </a:rPr>
              <a:t>The </a:t>
            </a:r>
            <a:r>
              <a:rPr b="1" lang="en-US" sz="2000">
                <a:solidFill>
                  <a:schemeClr val="dk1"/>
                </a:solidFill>
                <a:latin typeface="Times New Roman"/>
                <a:ea typeface="Times New Roman"/>
                <a:cs typeface="Times New Roman"/>
                <a:sym typeface="Times New Roman"/>
              </a:rPr>
              <a:t>Web client </a:t>
            </a:r>
            <a:r>
              <a:rPr lang="en-US" sz="2000">
                <a:solidFill>
                  <a:schemeClr val="dk2"/>
                </a:solidFill>
                <a:latin typeface="Times New Roman"/>
                <a:ea typeface="Times New Roman"/>
                <a:cs typeface="Times New Roman"/>
                <a:sym typeface="Times New Roman"/>
              </a:rPr>
              <a:t>and the </a:t>
            </a:r>
            <a:r>
              <a:rPr b="1" lang="en-US" sz="2000">
                <a:solidFill>
                  <a:schemeClr val="dk1"/>
                </a:solidFill>
                <a:latin typeface="Times New Roman"/>
                <a:ea typeface="Times New Roman"/>
                <a:cs typeface="Times New Roman"/>
                <a:sym typeface="Times New Roman"/>
              </a:rPr>
              <a:t>Web server </a:t>
            </a:r>
            <a:r>
              <a:rPr lang="en-US" sz="2000">
                <a:solidFill>
                  <a:schemeClr val="dk2"/>
                </a:solidFill>
                <a:latin typeface="Times New Roman"/>
                <a:ea typeface="Times New Roman"/>
                <a:cs typeface="Times New Roman"/>
                <a:sym typeface="Times New Roman"/>
              </a:rPr>
              <a:t>are application programs.</a:t>
            </a:r>
            <a:endParaRPr sz="2000">
              <a:solidFill>
                <a:schemeClr val="dk2"/>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2"/>
              </a:buClr>
              <a:buSzPts val="1700"/>
              <a:buFont typeface="Times New Roman"/>
              <a:buChar char="●"/>
            </a:pPr>
            <a:r>
              <a:rPr lang="en-US" sz="2000">
                <a:solidFill>
                  <a:schemeClr val="dk2"/>
                </a:solidFill>
                <a:latin typeface="Times New Roman"/>
                <a:ea typeface="Times New Roman"/>
                <a:cs typeface="Times New Roman"/>
                <a:sym typeface="Times New Roman"/>
              </a:rPr>
              <a:t>Application layer programs do </a:t>
            </a:r>
            <a:r>
              <a:rPr b="1" lang="en-US" sz="2000">
                <a:solidFill>
                  <a:srgbClr val="C00000"/>
                </a:solidFill>
                <a:latin typeface="Times New Roman"/>
                <a:ea typeface="Times New Roman"/>
                <a:cs typeface="Times New Roman"/>
                <a:sym typeface="Times New Roman"/>
              </a:rPr>
              <a:t>useful work like </a:t>
            </a:r>
            <a:r>
              <a:rPr b="1" lang="en-US" sz="2400">
                <a:solidFill>
                  <a:schemeClr val="dk1"/>
                </a:solidFill>
                <a:latin typeface="Times New Roman"/>
                <a:ea typeface="Times New Roman"/>
                <a:cs typeface="Times New Roman"/>
                <a:sym typeface="Times New Roman"/>
              </a:rPr>
              <a:t>retrieving Web pages, sending and receiving email or transferring files.</a:t>
            </a:r>
            <a:endParaRPr b="1" sz="2400">
              <a:solidFill>
                <a:schemeClr val="dk1"/>
              </a:solidFill>
              <a:latin typeface="Times New Roman"/>
              <a:ea typeface="Times New Roman"/>
              <a:cs typeface="Times New Roman"/>
              <a:sym typeface="Times New Roman"/>
            </a:endParaRPr>
          </a:p>
          <a:p>
            <a:pPr indent="0" lvl="0" marL="0" rtl="0" algn="l">
              <a:lnSpc>
                <a:spcPct val="90000"/>
              </a:lnSpc>
              <a:spcBef>
                <a:spcPts val="900"/>
              </a:spcBef>
              <a:spcAft>
                <a:spcPts val="200"/>
              </a:spcAft>
              <a:buClr>
                <a:schemeClr val="dk1"/>
              </a:buClr>
              <a:buSzPts val="1100"/>
              <a:buFont typeface="Arial"/>
              <a:buNone/>
            </a:pPr>
            <a:r>
              <a:t/>
            </a:r>
            <a:endParaRPr/>
          </a:p>
        </p:txBody>
      </p:sp>
      <p:pic>
        <p:nvPicPr>
          <p:cNvPr descr="ClServer" id="187" name="Google Shape;187;p7"/>
          <p:cNvPicPr preferRelativeResize="0"/>
          <p:nvPr/>
        </p:nvPicPr>
        <p:blipFill rotWithShape="1">
          <a:blip r:embed="rId3">
            <a:alphaModFix/>
          </a:blip>
          <a:srcRect b="0" l="0" r="0" t="0"/>
          <a:stretch/>
        </p:blipFill>
        <p:spPr>
          <a:xfrm>
            <a:off x="1427012" y="947097"/>
            <a:ext cx="5411624" cy="1267025"/>
          </a:xfrm>
          <a:prstGeom prst="rect">
            <a:avLst/>
          </a:prstGeom>
          <a:noFill/>
          <a:ln>
            <a:noFill/>
          </a:ln>
        </p:spPr>
      </p:pic>
      <p:cxnSp>
        <p:nvCxnSpPr>
          <p:cNvPr id="188" name="Google Shape;188;p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9" name="Google Shape;189;p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90" name="Google Shape;190;p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1" name="Google Shape;191;p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2" name="Google Shape;192;p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46" name="Google Shape;1146;p70"/>
          <p:cNvSpPr txBox="1"/>
          <p:nvPr>
            <p:ph idx="4294967295" type="title"/>
          </p:nvPr>
        </p:nvSpPr>
        <p:spPr>
          <a:xfrm>
            <a:off x="994020" y="339102"/>
            <a:ext cx="8389937" cy="3159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7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7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None/>
            </a:pPr>
            <a:r>
              <a:rPr b="1" lang="en-US" sz="2700">
                <a:solidFill>
                  <a:schemeClr val="dk2"/>
                </a:solidFill>
                <a:latin typeface="Times New Roman"/>
                <a:ea typeface="Times New Roman"/>
                <a:cs typeface="Times New Roman"/>
                <a:sym typeface="Times New Roman"/>
              </a:rPr>
              <a:t>Simple Mail Transfer Protocol: POP3, IMAP, MIME</a:t>
            </a:r>
            <a:endParaRPr b="1" sz="2700">
              <a:solidFill>
                <a:schemeClr val="dk2"/>
              </a:solidFill>
              <a:latin typeface="Times New Roman"/>
              <a:ea typeface="Times New Roman"/>
              <a:cs typeface="Times New Roman"/>
              <a:sym typeface="Times New Roman"/>
            </a:endParaRPr>
          </a:p>
        </p:txBody>
      </p:sp>
      <p:sp>
        <p:nvSpPr>
          <p:cNvPr id="1147" name="Google Shape;1147;p70"/>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Format of an email</a:t>
            </a:r>
            <a:endParaRPr b="0" i="0" sz="1600" u="none" cap="none" strike="noStrike">
              <a:solidFill>
                <a:schemeClr val="dk1"/>
              </a:solidFill>
              <a:latin typeface="Times New Roman"/>
              <a:ea typeface="Times New Roman"/>
              <a:cs typeface="Times New Roman"/>
              <a:sym typeface="Times New Roman"/>
            </a:endParaRPr>
          </a:p>
        </p:txBody>
      </p:sp>
      <p:pic>
        <p:nvPicPr>
          <p:cNvPr id="1148" name="Google Shape;1148;p70"/>
          <p:cNvPicPr preferRelativeResize="0"/>
          <p:nvPr/>
        </p:nvPicPr>
        <p:blipFill rotWithShape="1">
          <a:blip r:embed="rId3">
            <a:alphaModFix/>
          </a:blip>
          <a:srcRect b="0" l="0" r="0" t="0"/>
          <a:stretch/>
        </p:blipFill>
        <p:spPr>
          <a:xfrm>
            <a:off x="674944" y="803494"/>
            <a:ext cx="2282518" cy="3599621"/>
          </a:xfrm>
          <a:prstGeom prst="rect">
            <a:avLst/>
          </a:prstGeom>
          <a:noFill/>
          <a:ln>
            <a:noFill/>
          </a:ln>
        </p:spPr>
      </p:pic>
      <p:pic>
        <p:nvPicPr>
          <p:cNvPr id="1149" name="Google Shape;1149;p70"/>
          <p:cNvPicPr preferRelativeResize="0"/>
          <p:nvPr/>
        </p:nvPicPr>
        <p:blipFill rotWithShape="1">
          <a:blip r:embed="rId4">
            <a:alphaModFix/>
          </a:blip>
          <a:srcRect b="0" l="0" r="0" t="0"/>
          <a:stretch/>
        </p:blipFill>
        <p:spPr>
          <a:xfrm>
            <a:off x="3094456" y="1131545"/>
            <a:ext cx="2738904" cy="3271570"/>
          </a:xfrm>
          <a:prstGeom prst="rect">
            <a:avLst/>
          </a:prstGeom>
          <a:noFill/>
          <a:ln>
            <a:noFill/>
          </a:ln>
        </p:spPr>
      </p:pic>
      <p:cxnSp>
        <p:nvCxnSpPr>
          <p:cNvPr id="1150" name="Google Shape;1150;p7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51" name="Google Shape;1151;p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52" name="Google Shape;1152;p7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53" name="Google Shape;1153;p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54" name="Google Shape;1154;p70"/>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
        <p:nvSpPr>
          <p:cNvPr id="1155" name="Google Shape;1155;p70"/>
          <p:cNvSpPr/>
          <p:nvPr/>
        </p:nvSpPr>
        <p:spPr>
          <a:xfrm>
            <a:off x="6213764" y="1284407"/>
            <a:ext cx="27574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IMAP:</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Internet Message Access Protocol</a:t>
            </a:r>
            <a:endParaRPr b="0" i="0" sz="1400" u="none" cap="none" strike="noStrike">
              <a:solidFill>
                <a:srgbClr val="000000"/>
              </a:solidFill>
              <a:latin typeface="Arial"/>
              <a:ea typeface="Arial"/>
              <a:cs typeface="Arial"/>
              <a:sym typeface="Arial"/>
            </a:endParaRPr>
          </a:p>
        </p:txBody>
      </p:sp>
      <p:sp>
        <p:nvSpPr>
          <p:cNvPr id="1156" name="Google Shape;1156;p70"/>
          <p:cNvSpPr/>
          <p:nvPr/>
        </p:nvSpPr>
        <p:spPr>
          <a:xfrm>
            <a:off x="5970354" y="2128442"/>
            <a:ext cx="32271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MIME:</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Multipurpose Internet Mail Extensions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64" name="Google Shape;1164;p71"/>
          <p:cNvSpPr txBox="1"/>
          <p:nvPr>
            <p:ph idx="4294967295" type="title"/>
          </p:nvPr>
        </p:nvSpPr>
        <p:spPr>
          <a:xfrm>
            <a:off x="822960" y="37379"/>
            <a:ext cx="7854950" cy="60296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rPr b="1" lang="en-US" sz="3200">
                <a:solidFill>
                  <a:schemeClr val="dk2"/>
                </a:solidFill>
                <a:latin typeface="Times New Roman"/>
                <a:ea typeface="Times New Roman"/>
                <a:cs typeface="Times New Roman"/>
                <a:sym typeface="Times New Roman"/>
              </a:rPr>
              <a:t>SMTP: Simple Mail Transfer Protocol</a:t>
            </a:r>
            <a:endParaRPr b="1" sz="2400">
              <a:solidFill>
                <a:schemeClr val="dk2"/>
              </a:solidFill>
              <a:latin typeface="Times New Roman"/>
              <a:ea typeface="Times New Roman"/>
              <a:cs typeface="Times New Roman"/>
              <a:sym typeface="Times New Roman"/>
            </a:endParaRPr>
          </a:p>
        </p:txBody>
      </p:sp>
      <p:pic>
        <p:nvPicPr>
          <p:cNvPr id="1165" name="Google Shape;1165;p71"/>
          <p:cNvPicPr preferRelativeResize="0"/>
          <p:nvPr/>
        </p:nvPicPr>
        <p:blipFill rotWithShape="1">
          <a:blip r:embed="rId3">
            <a:alphaModFix/>
          </a:blip>
          <a:srcRect b="0" l="0" r="0" t="0"/>
          <a:stretch/>
        </p:blipFill>
        <p:spPr>
          <a:xfrm>
            <a:off x="41822" y="47020"/>
            <a:ext cx="549323" cy="693878"/>
          </a:xfrm>
          <a:prstGeom prst="rect">
            <a:avLst/>
          </a:prstGeom>
          <a:noFill/>
          <a:ln>
            <a:noFill/>
          </a:ln>
        </p:spPr>
      </p:pic>
      <p:sp>
        <p:nvSpPr>
          <p:cNvPr id="1166" name="Google Shape;1166;p71"/>
          <p:cNvSpPr/>
          <p:nvPr/>
        </p:nvSpPr>
        <p:spPr>
          <a:xfrm>
            <a:off x="708420" y="873239"/>
            <a:ext cx="4042958" cy="3693319"/>
          </a:xfrm>
          <a:prstGeom prst="rect">
            <a:avLst/>
          </a:prstGeom>
          <a:solidFill>
            <a:srgbClr val="FFCC99"/>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SENDING EMAIL:</a:t>
            </a: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Mail is sent by a series of request and response messages between the client and the server.</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message which is sent across consists of a header and a body.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A null line is used to terminate the mail header and everything after the null line is considered as the body of the message, which is a sequence of ASCII characters.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message body contains the actual information read by the receipt. </a:t>
            </a:r>
            <a:endParaRPr b="0" i="0" sz="1800" u="none" cap="none" strike="noStrike">
              <a:solidFill>
                <a:srgbClr val="000000"/>
              </a:solidFill>
              <a:latin typeface="Times New Roman"/>
              <a:ea typeface="Times New Roman"/>
              <a:cs typeface="Times New Roman"/>
              <a:sym typeface="Times New Roman"/>
            </a:endParaRPr>
          </a:p>
        </p:txBody>
      </p:sp>
      <p:sp>
        <p:nvSpPr>
          <p:cNvPr id="1167" name="Google Shape;1167;p71"/>
          <p:cNvSpPr/>
          <p:nvPr/>
        </p:nvSpPr>
        <p:spPr>
          <a:xfrm>
            <a:off x="5006714" y="807754"/>
            <a:ext cx="3991813" cy="3724096"/>
          </a:xfrm>
          <a:prstGeom prst="rect">
            <a:avLst/>
          </a:prstGeom>
          <a:solidFill>
            <a:srgbClr val="BBD9DE"/>
          </a:solid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RECEIVING EMAIL:</a:t>
            </a: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user agent at the server-side checks the mailboxes at a particular time of intervals.</a:t>
            </a:r>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any information is received, it informs the user about the mail.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When the user tries to read the mail it displays a list of emails with a short description of each mail in the mailbox.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By selecting any of the mail users can view its contents on the terminal.</a:t>
            </a:r>
            <a:endParaRPr b="0" i="0" sz="1800" u="none" cap="none" strike="noStrike">
              <a:solidFill>
                <a:srgbClr val="000000"/>
              </a:solidFill>
              <a:latin typeface="Times New Roman"/>
              <a:ea typeface="Times New Roman"/>
              <a:cs typeface="Times New Roman"/>
              <a:sym typeface="Times New Roman"/>
            </a:endParaRPr>
          </a:p>
        </p:txBody>
      </p:sp>
      <p:cxnSp>
        <p:nvCxnSpPr>
          <p:cNvPr id="1168" name="Google Shape;1168;p7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69" name="Google Shape;1169;p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70" name="Google Shape;1170;p7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71" name="Google Shape;1171;p7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7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77" name="Google Shape;1177;p72"/>
          <p:cNvSpPr txBox="1"/>
          <p:nvPr>
            <p:ph idx="4294967295" type="title"/>
          </p:nvPr>
        </p:nvSpPr>
        <p:spPr>
          <a:xfrm>
            <a:off x="0" y="206375"/>
            <a:ext cx="8229600" cy="574951"/>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i="1" lang="en-US">
                <a:solidFill>
                  <a:srgbClr val="FF0000"/>
                </a:solidFill>
                <a:latin typeface="Times New Roman"/>
                <a:ea typeface="Times New Roman"/>
                <a:cs typeface="Times New Roman"/>
                <a:sym typeface="Times New Roman"/>
              </a:rPr>
              <a:t>SMTP</a:t>
            </a:r>
            <a:endParaRPr>
              <a:solidFill>
                <a:srgbClr val="FF0000"/>
              </a:solidFill>
              <a:latin typeface="Times New Roman"/>
              <a:ea typeface="Times New Roman"/>
              <a:cs typeface="Times New Roman"/>
              <a:sym typeface="Times New Roman"/>
            </a:endParaRPr>
          </a:p>
        </p:txBody>
      </p:sp>
      <p:sp>
        <p:nvSpPr>
          <p:cNvPr id="1178" name="Google Shape;1178;p72"/>
          <p:cNvSpPr/>
          <p:nvPr/>
        </p:nvSpPr>
        <p:spPr>
          <a:xfrm>
            <a:off x="1054677" y="2940628"/>
            <a:ext cx="8286750" cy="1731213"/>
          </a:xfrm>
          <a:prstGeom prst="rect">
            <a:avLst/>
          </a:prstGeom>
          <a:noFill/>
          <a:ln>
            <a:noFill/>
          </a:ln>
        </p:spPr>
        <p:txBody>
          <a:bodyPr anchorCtr="0" anchor="t" bIns="34275" lIns="68550" spcFirstLastPara="1" rIns="68550" wrap="square" tIns="34275">
            <a:spAutoFit/>
          </a:bodyPr>
          <a:lstStyle/>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It </a:t>
            </a:r>
            <a:r>
              <a:rPr b="1" i="0" lang="en-US" sz="1800" u="none" cap="none" strike="noStrike">
                <a:solidFill>
                  <a:srgbClr val="C00000"/>
                </a:solidFill>
                <a:latin typeface="Times New Roman"/>
                <a:ea typeface="Times New Roman"/>
                <a:cs typeface="Times New Roman"/>
                <a:sym typeface="Times New Roman"/>
              </a:rPr>
              <a:t>pushes </a:t>
            </a:r>
            <a:r>
              <a:rPr b="0" i="0" lang="en-US" sz="1800" u="none" cap="none" strike="noStrike">
                <a:solidFill>
                  <a:schemeClr val="dk1"/>
                </a:solidFill>
                <a:latin typeface="Times New Roman"/>
                <a:ea typeface="Times New Roman"/>
                <a:cs typeface="Times New Roman"/>
                <a:sym typeface="Times New Roman"/>
              </a:rPr>
              <a:t>the message from the client to the server</a:t>
            </a:r>
            <a:endParaRPr b="0" i="0" sz="1800" u="none" cap="none" strike="noStrike">
              <a:solidFill>
                <a:srgbClr val="000000"/>
              </a:solidFill>
              <a:latin typeface="Times New Roman"/>
              <a:ea typeface="Times New Roman"/>
              <a:cs typeface="Times New Roman"/>
              <a:sym typeface="Times New Roman"/>
            </a:endParaRPr>
          </a:p>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On the other hand, the third stage needs a </a:t>
            </a:r>
            <a:r>
              <a:rPr b="1" i="0" lang="en-US" sz="1800" u="none" cap="none" strike="noStrike">
                <a:solidFill>
                  <a:srgbClr val="C00000"/>
                </a:solidFill>
                <a:latin typeface="Times New Roman"/>
                <a:ea typeface="Times New Roman"/>
                <a:cs typeface="Times New Roman"/>
                <a:sym typeface="Times New Roman"/>
              </a:rPr>
              <a:t>pull protocol</a:t>
            </a:r>
            <a:endParaRPr b="1" i="0" sz="1800" u="none" cap="none" strike="noStrike">
              <a:solidFill>
                <a:srgbClr val="C00000"/>
              </a:solidFill>
              <a:latin typeface="Times New Roman"/>
              <a:ea typeface="Times New Roman"/>
              <a:cs typeface="Times New Roman"/>
              <a:sym typeface="Times New Roman"/>
            </a:endParaRPr>
          </a:p>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The </a:t>
            </a:r>
            <a:r>
              <a:rPr b="1" i="0" lang="en-US" sz="1800" u="none" cap="none" strike="noStrike">
                <a:solidFill>
                  <a:srgbClr val="C00000"/>
                </a:solidFill>
                <a:latin typeface="Times New Roman"/>
                <a:ea typeface="Times New Roman"/>
                <a:cs typeface="Times New Roman"/>
                <a:sym typeface="Times New Roman"/>
              </a:rPr>
              <a:t>client must pull messages </a:t>
            </a:r>
            <a:r>
              <a:rPr b="0" i="0" lang="en-US" sz="1800" u="none" cap="none" strike="noStrike">
                <a:solidFill>
                  <a:schemeClr val="dk1"/>
                </a:solidFill>
                <a:latin typeface="Times New Roman"/>
                <a:ea typeface="Times New Roman"/>
                <a:cs typeface="Times New Roman"/>
                <a:sym typeface="Times New Roman"/>
              </a:rPr>
              <a:t>from the server</a:t>
            </a:r>
            <a:endParaRPr b="0" i="0" sz="1800" u="none" cap="none" strike="noStrike">
              <a:solidFill>
                <a:srgbClr val="000000"/>
              </a:solidFill>
              <a:latin typeface="Times New Roman"/>
              <a:ea typeface="Times New Roman"/>
              <a:cs typeface="Times New Roman"/>
              <a:sym typeface="Times New Roman"/>
            </a:endParaRPr>
          </a:p>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 The direction of the bulk data are from the server to the client.</a:t>
            </a:r>
            <a:endParaRPr b="0" i="0" sz="1800" u="none" cap="none" strike="noStrike">
              <a:solidFill>
                <a:schemeClr val="dk1"/>
              </a:solidFill>
              <a:latin typeface="Times New Roman"/>
              <a:ea typeface="Times New Roman"/>
              <a:cs typeface="Times New Roman"/>
              <a:sym typeface="Times New Roman"/>
            </a:endParaRPr>
          </a:p>
        </p:txBody>
      </p:sp>
      <p:pic>
        <p:nvPicPr>
          <p:cNvPr id="1179" name="Google Shape;1179;p72"/>
          <p:cNvPicPr preferRelativeResize="0"/>
          <p:nvPr/>
        </p:nvPicPr>
        <p:blipFill rotWithShape="1">
          <a:blip r:embed="rId3">
            <a:alphaModFix/>
          </a:blip>
          <a:srcRect b="0" l="0" r="0" t="0"/>
          <a:stretch/>
        </p:blipFill>
        <p:spPr>
          <a:xfrm>
            <a:off x="2036435" y="781326"/>
            <a:ext cx="5073509" cy="2159302"/>
          </a:xfrm>
          <a:prstGeom prst="rect">
            <a:avLst/>
          </a:prstGeom>
          <a:noFill/>
          <a:ln>
            <a:noFill/>
          </a:ln>
        </p:spPr>
      </p:pic>
      <p:cxnSp>
        <p:nvCxnSpPr>
          <p:cNvPr id="1180" name="Google Shape;1180;p7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81" name="Google Shape;1181;p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82" name="Google Shape;1182;p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83" name="Google Shape;1183;p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84" name="Google Shape;1184;p7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92" name="Google Shape;1192;p73"/>
          <p:cNvSpPr txBox="1"/>
          <p:nvPr>
            <p:ph idx="4294967295" type="title"/>
          </p:nvPr>
        </p:nvSpPr>
        <p:spPr>
          <a:xfrm>
            <a:off x="1600200" y="-520700"/>
            <a:ext cx="7543800" cy="10890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None/>
            </a:pPr>
            <a:r>
              <a:rPr b="1" lang="en-US" sz="3200">
                <a:solidFill>
                  <a:schemeClr val="dk2"/>
                </a:solidFill>
                <a:latin typeface="Times New Roman"/>
                <a:ea typeface="Times New Roman"/>
                <a:cs typeface="Times New Roman"/>
                <a:sym typeface="Times New Roman"/>
              </a:rPr>
              <a:t>SMTP : </a:t>
            </a:r>
            <a:r>
              <a:rPr b="1" lang="en-US" sz="2400">
                <a:solidFill>
                  <a:schemeClr val="dk2"/>
                </a:solidFill>
                <a:latin typeface="Times New Roman"/>
                <a:ea typeface="Times New Roman"/>
                <a:cs typeface="Times New Roman"/>
                <a:sym typeface="Times New Roman"/>
              </a:rPr>
              <a:t>Simple Mail Transfer Protocol</a:t>
            </a:r>
            <a:endParaRPr b="1" sz="2400">
              <a:solidFill>
                <a:schemeClr val="dk2"/>
              </a:solidFill>
              <a:latin typeface="Times New Roman"/>
              <a:ea typeface="Times New Roman"/>
              <a:cs typeface="Times New Roman"/>
              <a:sym typeface="Times New Roman"/>
            </a:endParaRPr>
          </a:p>
        </p:txBody>
      </p:sp>
      <p:sp>
        <p:nvSpPr>
          <p:cNvPr id="1193" name="Google Shape;1193;p73"/>
          <p:cNvSpPr txBox="1"/>
          <p:nvPr/>
        </p:nvSpPr>
        <p:spPr>
          <a:xfrm>
            <a:off x="889263" y="4328423"/>
            <a:ext cx="7520100" cy="44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SMTP</a:t>
            </a:r>
            <a:endParaRPr b="0" i="0" sz="1600" u="none" cap="none" strike="noStrike">
              <a:solidFill>
                <a:schemeClr val="dk1"/>
              </a:solidFill>
              <a:latin typeface="Times New Roman"/>
              <a:ea typeface="Times New Roman"/>
              <a:cs typeface="Times New Roman"/>
              <a:sym typeface="Times New Roman"/>
            </a:endParaRPr>
          </a:p>
        </p:txBody>
      </p:sp>
      <p:pic>
        <p:nvPicPr>
          <p:cNvPr id="1194" name="Google Shape;1194;p73"/>
          <p:cNvPicPr preferRelativeResize="0"/>
          <p:nvPr/>
        </p:nvPicPr>
        <p:blipFill rotWithShape="1">
          <a:blip r:embed="rId3">
            <a:alphaModFix/>
          </a:blip>
          <a:srcRect b="0" l="0" r="0" t="0"/>
          <a:stretch/>
        </p:blipFill>
        <p:spPr>
          <a:xfrm>
            <a:off x="1173061" y="1750617"/>
            <a:ext cx="7430100" cy="2504490"/>
          </a:xfrm>
          <a:prstGeom prst="rect">
            <a:avLst/>
          </a:prstGeom>
          <a:noFill/>
          <a:ln>
            <a:noFill/>
          </a:ln>
        </p:spPr>
      </p:pic>
      <p:sp>
        <p:nvSpPr>
          <p:cNvPr id="1195" name="Google Shape;1195;p73"/>
          <p:cNvSpPr txBox="1"/>
          <p:nvPr/>
        </p:nvSpPr>
        <p:spPr>
          <a:xfrm>
            <a:off x="708420" y="803494"/>
            <a:ext cx="8248544"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SMTP is used two times, between the sender and the sender’s mail server and between the two mail servers</a:t>
            </a:r>
            <a:endParaRPr b="0" i="0" sz="700" u="none" cap="none" strike="noStrike">
              <a:solidFill>
                <a:srgbClr val="000000"/>
              </a:solidFill>
              <a:latin typeface="Times New Roman"/>
              <a:ea typeface="Times New Roman"/>
              <a:cs typeface="Times New Roman"/>
              <a:sym typeface="Times New Roman"/>
            </a:endParaRPr>
          </a:p>
        </p:txBody>
      </p:sp>
      <p:cxnSp>
        <p:nvCxnSpPr>
          <p:cNvPr id="1196" name="Google Shape;1196;p7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97" name="Google Shape;1197;p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98" name="Google Shape;1198;p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99" name="Google Shape;1199;p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00" name="Google Shape;1200;p7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08" name="Google Shape;1208;p74"/>
          <p:cNvSpPr txBox="1"/>
          <p:nvPr>
            <p:ph idx="4294967295" type="title"/>
          </p:nvPr>
        </p:nvSpPr>
        <p:spPr>
          <a:xfrm>
            <a:off x="1179311" y="181600"/>
            <a:ext cx="7543800" cy="37006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rPr b="1" lang="en-US" sz="3200">
                <a:solidFill>
                  <a:schemeClr val="dk2"/>
                </a:solidFill>
                <a:latin typeface="Times New Roman"/>
                <a:ea typeface="Times New Roman"/>
                <a:cs typeface="Times New Roman"/>
                <a:sym typeface="Times New Roman"/>
              </a:rPr>
              <a:t>Electronic mail : SMTP  Summary</a:t>
            </a:r>
            <a:endParaRPr b="1" sz="2400">
              <a:solidFill>
                <a:schemeClr val="dk2"/>
              </a:solidFill>
              <a:latin typeface="Times New Roman"/>
              <a:ea typeface="Times New Roman"/>
              <a:cs typeface="Times New Roman"/>
              <a:sym typeface="Times New Roman"/>
            </a:endParaRPr>
          </a:p>
        </p:txBody>
      </p:sp>
      <p:sp>
        <p:nvSpPr>
          <p:cNvPr id="1209" name="Google Shape;1209;p74"/>
          <p:cNvSpPr txBox="1"/>
          <p:nvPr/>
        </p:nvSpPr>
        <p:spPr>
          <a:xfrm>
            <a:off x="591145" y="551668"/>
            <a:ext cx="7337291" cy="3970287"/>
          </a:xfrm>
          <a:prstGeom prst="rect">
            <a:avLst/>
          </a:prstGeom>
          <a:noFill/>
          <a:ln>
            <a:noFill/>
          </a:ln>
        </p:spPr>
        <p:txBody>
          <a:bodyPr anchorCtr="0" anchor="t" bIns="91425" lIns="91425" spcFirstLastPara="1" rIns="91425" wrap="square" tIns="91425">
            <a:spAutoFit/>
          </a:bodyPr>
          <a:lstStyle/>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Uses </a:t>
            </a:r>
            <a:r>
              <a:rPr b="1" i="0" lang="en-US" sz="1600" u="none" cap="none" strike="noStrike">
                <a:solidFill>
                  <a:srgbClr val="C00000"/>
                </a:solidFill>
                <a:latin typeface="Times New Roman"/>
                <a:ea typeface="Times New Roman"/>
                <a:cs typeface="Times New Roman"/>
                <a:sym typeface="Times New Roman"/>
              </a:rPr>
              <a:t>TCP</a:t>
            </a:r>
            <a:r>
              <a:rPr b="1" i="0" lang="en-US" sz="1600" u="none" cap="none" strike="noStrike">
                <a:solidFill>
                  <a:schemeClr val="dk1"/>
                </a:solidFill>
                <a:latin typeface="Times New Roman"/>
                <a:ea typeface="Times New Roman"/>
                <a:cs typeface="Times New Roman"/>
                <a:sym typeface="Times New Roman"/>
              </a:rPr>
              <a:t> to reliably transfer email message from client to server </a:t>
            </a:r>
            <a:r>
              <a:rPr b="1" i="0" lang="en-US" sz="2000" u="none" cap="none" strike="noStrike">
                <a:solidFill>
                  <a:srgbClr val="C00000"/>
                </a:solidFill>
                <a:latin typeface="Times New Roman"/>
                <a:ea typeface="Times New Roman"/>
                <a:cs typeface="Times New Roman"/>
                <a:sym typeface="Times New Roman"/>
              </a:rPr>
              <a:t>(port 25)</a:t>
            </a:r>
            <a:endParaRPr b="1" i="0" sz="2000" u="none" cap="none" strike="noStrike">
              <a:solidFill>
                <a:srgbClr val="C00000"/>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Direct transfer: </a:t>
            </a:r>
            <a:r>
              <a:rPr b="0" i="0" lang="en-US" sz="1600" u="none" cap="none" strike="noStrike">
                <a:solidFill>
                  <a:schemeClr val="dk1"/>
                </a:solidFill>
                <a:latin typeface="Times New Roman"/>
                <a:ea typeface="Times New Roman"/>
                <a:cs typeface="Times New Roman"/>
                <a:sym typeface="Times New Roman"/>
              </a:rPr>
              <a:t>sending server to receiving server</a:t>
            </a:r>
            <a:endParaRPr b="0" i="0" sz="1600" u="none" cap="none" strike="noStrike">
              <a:solidFill>
                <a:schemeClr val="dk1"/>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Three phases of transfer</a:t>
            </a:r>
            <a:endParaRPr b="1"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0" i="0" lang="en-US" sz="1600" u="none" cap="none" strike="noStrike">
                <a:solidFill>
                  <a:schemeClr val="dk1"/>
                </a:solidFill>
                <a:latin typeface="Times New Roman"/>
                <a:ea typeface="Times New Roman"/>
                <a:cs typeface="Times New Roman"/>
                <a:sym typeface="Times New Roman"/>
              </a:rPr>
              <a:t>Handshaking (greeting)</a:t>
            </a:r>
            <a:endParaRPr b="0"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0" i="0" lang="en-US" sz="1600" u="none" cap="none" strike="noStrike">
                <a:solidFill>
                  <a:schemeClr val="dk1"/>
                </a:solidFill>
                <a:latin typeface="Times New Roman"/>
                <a:ea typeface="Times New Roman"/>
                <a:cs typeface="Times New Roman"/>
                <a:sym typeface="Times New Roman"/>
              </a:rPr>
              <a:t>Transfer of messages</a:t>
            </a:r>
            <a:endParaRPr b="0"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0" i="0" lang="en-US" sz="1600" u="none" cap="none" strike="noStrike">
                <a:solidFill>
                  <a:schemeClr val="dk1"/>
                </a:solidFill>
                <a:latin typeface="Times New Roman"/>
                <a:ea typeface="Times New Roman"/>
                <a:cs typeface="Times New Roman"/>
                <a:sym typeface="Times New Roman"/>
              </a:rPr>
              <a:t>Closure</a:t>
            </a:r>
            <a:endParaRPr b="0" i="0" sz="1600" u="none" cap="none" strike="noStrike">
              <a:solidFill>
                <a:schemeClr val="dk1"/>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Command/Response Interaction</a:t>
            </a:r>
            <a:endParaRPr b="1"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1" i="0" lang="en-US" sz="1600" u="none" cap="none" strike="noStrike">
                <a:solidFill>
                  <a:schemeClr val="dk1"/>
                </a:solidFill>
                <a:latin typeface="Times New Roman"/>
                <a:ea typeface="Times New Roman"/>
                <a:cs typeface="Times New Roman"/>
                <a:sym typeface="Times New Roman"/>
              </a:rPr>
              <a:t>commands: </a:t>
            </a:r>
            <a:r>
              <a:rPr b="0" i="0" lang="en-US" sz="1600" u="none" cap="none" strike="noStrike">
                <a:solidFill>
                  <a:schemeClr val="dk1"/>
                </a:solidFill>
                <a:latin typeface="Times New Roman"/>
                <a:ea typeface="Times New Roman"/>
                <a:cs typeface="Times New Roman"/>
                <a:sym typeface="Times New Roman"/>
              </a:rPr>
              <a:t>ASCII text</a:t>
            </a:r>
            <a:endParaRPr b="0"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1" i="0" lang="en-US" sz="1600" u="none" cap="none" strike="noStrike">
                <a:solidFill>
                  <a:schemeClr val="dk1"/>
                </a:solidFill>
                <a:latin typeface="Times New Roman"/>
                <a:ea typeface="Times New Roman"/>
                <a:cs typeface="Times New Roman"/>
                <a:sym typeface="Times New Roman"/>
              </a:rPr>
              <a:t>response: </a:t>
            </a:r>
            <a:r>
              <a:rPr b="0" i="0" lang="en-US" sz="1600" u="none" cap="none" strike="noStrike">
                <a:solidFill>
                  <a:schemeClr val="dk1"/>
                </a:solidFill>
                <a:latin typeface="Times New Roman"/>
                <a:ea typeface="Times New Roman"/>
                <a:cs typeface="Times New Roman"/>
                <a:sym typeface="Times New Roman"/>
              </a:rPr>
              <a:t>status code and phras</a:t>
            </a:r>
            <a:r>
              <a:rPr b="1" i="0" lang="en-US" sz="1600" u="none" cap="none" strike="noStrike">
                <a:solidFill>
                  <a:schemeClr val="dk1"/>
                </a:solidFill>
                <a:latin typeface="Times New Roman"/>
                <a:ea typeface="Times New Roman"/>
                <a:cs typeface="Times New Roman"/>
                <a:sym typeface="Times New Roman"/>
              </a:rPr>
              <a:t>e</a:t>
            </a:r>
            <a:endParaRPr b="1" i="0" sz="1600" u="none" cap="none" strike="noStrike">
              <a:solidFill>
                <a:schemeClr val="dk1"/>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Messages must be in 7-bit ASCII</a:t>
            </a:r>
            <a:endParaRPr b="1" i="0" sz="1600" u="none" cap="none" strike="noStrike">
              <a:solidFill>
                <a:schemeClr val="dk1"/>
              </a:solidFill>
              <a:latin typeface="Times New Roman"/>
              <a:ea typeface="Times New Roman"/>
              <a:cs typeface="Times New Roman"/>
              <a:sym typeface="Times New Roman"/>
            </a:endParaRPr>
          </a:p>
        </p:txBody>
      </p:sp>
      <p:cxnSp>
        <p:nvCxnSpPr>
          <p:cNvPr id="1210" name="Google Shape;1210;p7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11" name="Google Shape;1211;p7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12" name="Google Shape;1212;p7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13" name="Google Shape;1213;p7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14" name="Google Shape;1214;p7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20" name="Google Shape;1220;p75"/>
          <p:cNvSpPr/>
          <p:nvPr/>
        </p:nvSpPr>
        <p:spPr>
          <a:xfrm>
            <a:off x="3777722" y="0"/>
            <a:ext cx="88197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Quiz</a:t>
            </a:r>
            <a:endParaRPr b="0" i="0" sz="2800" u="none" cap="none" strike="noStrike">
              <a:solidFill>
                <a:schemeClr val="dk1"/>
              </a:solidFill>
              <a:latin typeface="Times New Roman"/>
              <a:ea typeface="Times New Roman"/>
              <a:cs typeface="Times New Roman"/>
              <a:sym typeface="Times New Roman"/>
            </a:endParaRPr>
          </a:p>
        </p:txBody>
      </p:sp>
      <p:sp>
        <p:nvSpPr>
          <p:cNvPr id="1221" name="Google Shape;1221;p75"/>
          <p:cNvSpPr/>
          <p:nvPr/>
        </p:nvSpPr>
        <p:spPr>
          <a:xfrm>
            <a:off x="243558" y="523220"/>
            <a:ext cx="8832273" cy="4832092"/>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None/>
            </a:pPr>
            <a:r>
              <a:rPr b="0" i="0" lang="en-US" sz="1400" u="none" cap="none" strike="noStrike">
                <a:solidFill>
                  <a:srgbClr val="202124"/>
                </a:solidFill>
                <a:latin typeface="Times New Roman"/>
                <a:ea typeface="Times New Roman"/>
                <a:cs typeface="Times New Roman"/>
                <a:sym typeface="Times New Roman"/>
              </a:rPr>
              <a:t>1. SMTP is a -------Protocol  (Push/POP)</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Push protocol </a:t>
            </a:r>
            <a:endParaRPr b="1" i="0" sz="1400" u="none" cap="none" strike="noStrike">
              <a:solidFill>
                <a:srgbClr val="C00000"/>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0" i="0" lang="en-US" sz="1400" u="none" cap="none" strike="noStrike">
                <a:solidFill>
                  <a:srgbClr val="202124"/>
                </a:solidFill>
                <a:latin typeface="Times New Roman"/>
                <a:ea typeface="Times New Roman"/>
                <a:cs typeface="Times New Roman"/>
                <a:sym typeface="Times New Roman"/>
              </a:rPr>
              <a:t>2. SMTP used </a:t>
            </a:r>
            <a:r>
              <a:rPr b="1" i="0" lang="en-US" sz="1400" u="none" cap="none" strike="noStrike">
                <a:solidFill>
                  <a:srgbClr val="C00000"/>
                </a:solidFill>
                <a:latin typeface="Times New Roman"/>
                <a:ea typeface="Times New Roman"/>
                <a:cs typeface="Times New Roman"/>
                <a:sym typeface="Times New Roman"/>
              </a:rPr>
              <a:t>to send the mail----True or False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True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3. POP and IMAP are -------protocol </a:t>
            </a:r>
            <a:r>
              <a:rPr b="0" i="0" lang="en-US" sz="1400" u="none" cap="none" strike="noStrike">
                <a:solidFill>
                  <a:srgbClr val="202124"/>
                </a:solidFill>
                <a:latin typeface="Times New Roman"/>
                <a:ea typeface="Times New Roman"/>
                <a:cs typeface="Times New Roman"/>
                <a:sym typeface="Times New Roman"/>
              </a:rPr>
              <a:t>(Push/POP)</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Pull </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4. </a:t>
            </a:r>
            <a:r>
              <a:rPr b="0" i="0" lang="en-US" sz="1400" u="none" cap="none" strike="noStrike">
                <a:solidFill>
                  <a:srgbClr val="202124"/>
                </a:solidFill>
                <a:latin typeface="Times New Roman"/>
                <a:ea typeface="Times New Roman"/>
                <a:cs typeface="Times New Roman"/>
                <a:sym typeface="Times New Roman"/>
              </a:rPr>
              <a:t>POP (post office protocol) or IMAP (internet message access protocol) are used to </a:t>
            </a:r>
            <a:r>
              <a:rPr b="1" i="0" lang="en-US" sz="1400" u="none" cap="none" strike="noStrike">
                <a:solidFill>
                  <a:srgbClr val="002060"/>
                </a:solidFill>
                <a:latin typeface="Times New Roman"/>
                <a:ea typeface="Times New Roman"/>
                <a:cs typeface="Times New Roman"/>
                <a:sym typeface="Times New Roman"/>
              </a:rPr>
              <a:t>retrieve those emails at the receiver’s side.    True or false</a:t>
            </a:r>
            <a:endParaRPr/>
          </a:p>
          <a:p>
            <a:pPr indent="0" lvl="0" marL="7620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True</a:t>
            </a:r>
            <a:endParaRPr/>
          </a:p>
          <a:p>
            <a:pPr indent="0" lvl="0" marL="7620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5. </a:t>
            </a:r>
            <a:r>
              <a:rPr b="0" i="0" lang="en-US" sz="1400" u="none" cap="none" strike="noStrike">
                <a:solidFill>
                  <a:srgbClr val="273239"/>
                </a:solidFill>
                <a:latin typeface="Times New Roman"/>
                <a:ea typeface="Times New Roman"/>
                <a:cs typeface="Times New Roman"/>
                <a:sym typeface="Times New Roman"/>
              </a:rPr>
              <a:t>SMTP is an application layer protocol/Transport layer/Network Layer Protocol?</a:t>
            </a:r>
            <a:endParaRPr/>
          </a:p>
          <a:p>
            <a:pPr indent="0" lvl="0" marL="76200" marR="0" rtl="0" algn="l">
              <a:lnSpc>
                <a:spcPct val="100000"/>
              </a:lnSpc>
              <a:spcBef>
                <a:spcPts val="0"/>
              </a:spcBef>
              <a:spcAft>
                <a:spcPts val="0"/>
              </a:spcAft>
              <a:buNone/>
            </a:pPr>
            <a:r>
              <a:rPr b="0" i="0" lang="en-US" sz="1400" u="none" cap="none" strike="noStrike">
                <a:solidFill>
                  <a:srgbClr val="273239"/>
                </a:solidFill>
                <a:latin typeface="Times New Roman"/>
                <a:ea typeface="Times New Roman"/>
                <a:cs typeface="Times New Roman"/>
                <a:sym typeface="Times New Roman"/>
              </a:rPr>
              <a:t>Application Layer Protocol </a:t>
            </a:r>
            <a:endParaRPr/>
          </a:p>
          <a:p>
            <a:pPr indent="0" lvl="0" marL="76200" marR="0" rtl="0" algn="l">
              <a:lnSpc>
                <a:spcPct val="100000"/>
              </a:lnSpc>
              <a:spcBef>
                <a:spcPts val="0"/>
              </a:spcBef>
              <a:spcAft>
                <a:spcPts val="0"/>
              </a:spcAft>
              <a:buNone/>
            </a:pPr>
            <a:r>
              <a:rPr b="0" i="0" lang="en-US" sz="1400" u="none" cap="none" strike="noStrike">
                <a:solidFill>
                  <a:srgbClr val="273239"/>
                </a:solidFill>
                <a:latin typeface="Times New Roman"/>
                <a:ea typeface="Times New Roman"/>
                <a:cs typeface="Times New Roman"/>
                <a:sym typeface="Times New Roman"/>
              </a:rPr>
              <a:t>6. </a:t>
            </a:r>
            <a:r>
              <a:rPr b="1" i="0" lang="en-US" sz="1400" u="none" cap="none" strike="noStrike">
                <a:solidFill>
                  <a:srgbClr val="C00000"/>
                </a:solidFill>
                <a:latin typeface="Times New Roman"/>
                <a:ea typeface="Times New Roman"/>
                <a:cs typeface="Times New Roman"/>
                <a:sym typeface="Times New Roman"/>
              </a:rPr>
              <a:t>SMTP  Port No?   25, 21, 20, 33</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25</a:t>
            </a:r>
            <a:endParaRPr b="0" i="0" sz="1400" u="none" cap="none" strike="noStrike">
              <a:solidFill>
                <a:srgbClr val="273239"/>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7. </a:t>
            </a:r>
            <a:r>
              <a:rPr b="0" i="0" lang="en-US" sz="1400" u="none" cap="none" strike="noStrike">
                <a:solidFill>
                  <a:srgbClr val="202124"/>
                </a:solidFill>
                <a:latin typeface="Times New Roman"/>
                <a:ea typeface="Times New Roman"/>
                <a:cs typeface="Times New Roman"/>
                <a:sym typeface="Times New Roman"/>
              </a:rPr>
              <a:t>SMTP (Simple Mail Transfer Protocol) is a </a:t>
            </a:r>
            <a:r>
              <a:rPr b="1" i="0" lang="en-US" sz="1400" u="none" cap="none" strike="noStrike">
                <a:solidFill>
                  <a:srgbClr val="202124"/>
                </a:solidFill>
                <a:latin typeface="Times New Roman"/>
                <a:ea typeface="Times New Roman"/>
                <a:cs typeface="Times New Roman"/>
                <a:sym typeface="Times New Roman"/>
              </a:rPr>
              <a:t>TCP/IP protocol</a:t>
            </a:r>
            <a:r>
              <a:rPr b="0" i="0" lang="en-US" sz="1400" u="none" cap="none" strike="noStrike">
                <a:solidFill>
                  <a:srgbClr val="202124"/>
                </a:solidFill>
                <a:latin typeface="Times New Roman"/>
                <a:ea typeface="Times New Roman"/>
                <a:cs typeface="Times New Roman"/>
                <a:sym typeface="Times New Roman"/>
              </a:rPr>
              <a:t> used in </a:t>
            </a:r>
            <a:r>
              <a:rPr b="1" i="0" lang="en-US" sz="1400" u="none" cap="none" strike="noStrike">
                <a:solidFill>
                  <a:srgbClr val="C00000"/>
                </a:solidFill>
                <a:latin typeface="Times New Roman"/>
                <a:ea typeface="Times New Roman"/>
                <a:cs typeface="Times New Roman"/>
                <a:sym typeface="Times New Roman"/>
              </a:rPr>
              <a:t>sending and receiving e-mail.   True/False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True.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8. MTA-----Abbreviation </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Message Transfer Agent</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9. UA-----Abbreviation</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User Agent</a:t>
            </a:r>
            <a:endParaRPr/>
          </a:p>
          <a:p>
            <a:pPr indent="0" lvl="0" marL="76200" marR="0" rtl="0" algn="l">
              <a:lnSpc>
                <a:spcPct val="100000"/>
              </a:lnSpc>
              <a:spcBef>
                <a:spcPts val="0"/>
              </a:spcBef>
              <a:spcAft>
                <a:spcPts val="0"/>
              </a:spcAft>
              <a:buNone/>
            </a:pPr>
            <a:r>
              <a:t/>
            </a:r>
            <a:endParaRPr b="1" i="0" sz="1400" u="none" cap="none" strike="noStrike">
              <a:solidFill>
                <a:srgbClr val="C00000"/>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t/>
            </a:r>
            <a:endParaRPr b="1" i="0" sz="1400" u="none" cap="none" strike="noStrike">
              <a:solidFill>
                <a:srgbClr val="002060"/>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 </a:t>
            </a:r>
            <a:endParaRPr b="1" i="0" sz="140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xEl>
                                              <p:pRg end="20" st="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7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227" name="Google Shape;1227;p76"/>
          <p:cNvPicPr preferRelativeResize="0"/>
          <p:nvPr/>
        </p:nvPicPr>
        <p:blipFill rotWithShape="1">
          <a:blip r:embed="rId3">
            <a:alphaModFix/>
          </a:blip>
          <a:srcRect b="0" l="0" r="0" t="0"/>
          <a:stretch/>
        </p:blipFill>
        <p:spPr>
          <a:xfrm>
            <a:off x="607038" y="803494"/>
            <a:ext cx="5434447" cy="2150917"/>
          </a:xfrm>
          <a:prstGeom prst="rect">
            <a:avLst/>
          </a:prstGeom>
          <a:noFill/>
          <a:ln>
            <a:noFill/>
          </a:ln>
        </p:spPr>
      </p:pic>
      <p:sp>
        <p:nvSpPr>
          <p:cNvPr id="1228" name="Google Shape;1228;p76"/>
          <p:cNvSpPr/>
          <p:nvPr/>
        </p:nvSpPr>
        <p:spPr>
          <a:xfrm>
            <a:off x="6215845" y="951162"/>
            <a:ext cx="2969232"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Client Based application: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MUA-Mail User Agent or client or sender</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SMTP-To push mail from outlook to sender mail server</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MSA-mail submission Agent (Error checking), Security checking</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MTA-Mail Transfer Agent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MDA-Mail Delivery Agent</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29" name="Google Shape;1229;p76"/>
          <p:cNvSpPr/>
          <p:nvPr/>
        </p:nvSpPr>
        <p:spPr>
          <a:xfrm>
            <a:off x="4928991" y="22975"/>
            <a:ext cx="400462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https://www.youtube.com/watch?v=cjPVlxmf_Vk</a:t>
            </a:r>
            <a:endParaRPr/>
          </a:p>
        </p:txBody>
      </p:sp>
      <p:sp>
        <p:nvSpPr>
          <p:cNvPr id="1230" name="Google Shape;1230;p76"/>
          <p:cNvSpPr/>
          <p:nvPr/>
        </p:nvSpPr>
        <p:spPr>
          <a:xfrm>
            <a:off x="498762" y="1605010"/>
            <a:ext cx="7617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Sender</a:t>
            </a:r>
            <a:endParaRPr b="0" i="0" sz="1400" u="none" cap="none" strike="noStrike">
              <a:solidFill>
                <a:srgbClr val="000000"/>
              </a:solidFill>
              <a:latin typeface="Arial"/>
              <a:ea typeface="Arial"/>
              <a:cs typeface="Arial"/>
              <a:sym typeface="Arial"/>
            </a:endParaRPr>
          </a:p>
        </p:txBody>
      </p:sp>
      <p:sp>
        <p:nvSpPr>
          <p:cNvPr id="1231" name="Google Shape;1231;p76"/>
          <p:cNvSpPr/>
          <p:nvPr/>
        </p:nvSpPr>
        <p:spPr>
          <a:xfrm>
            <a:off x="5103963" y="1605010"/>
            <a:ext cx="8915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Receiver</a:t>
            </a:r>
            <a:endParaRPr b="0" i="0" sz="1400" u="none" cap="none" strike="noStrike">
              <a:solidFill>
                <a:srgbClr val="000000"/>
              </a:solidFill>
              <a:latin typeface="Arial"/>
              <a:ea typeface="Arial"/>
              <a:cs typeface="Arial"/>
              <a:sym typeface="Arial"/>
            </a:endParaRPr>
          </a:p>
        </p:txBody>
      </p:sp>
      <p:pic>
        <p:nvPicPr>
          <p:cNvPr id="1232" name="Google Shape;1232;p76"/>
          <p:cNvPicPr preferRelativeResize="0"/>
          <p:nvPr/>
        </p:nvPicPr>
        <p:blipFill rotWithShape="1">
          <a:blip r:embed="rId4">
            <a:alphaModFix/>
          </a:blip>
          <a:srcRect b="0" l="0" r="0" t="0"/>
          <a:stretch/>
        </p:blipFill>
        <p:spPr>
          <a:xfrm>
            <a:off x="867133" y="2803910"/>
            <a:ext cx="4666905" cy="1792432"/>
          </a:xfrm>
          <a:prstGeom prst="rect">
            <a:avLst/>
          </a:prstGeom>
          <a:noFill/>
          <a:ln>
            <a:noFill/>
          </a:ln>
        </p:spPr>
      </p:pic>
      <p:cxnSp>
        <p:nvCxnSpPr>
          <p:cNvPr id="1233" name="Google Shape;1233;p7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34" name="Google Shape;1234;p7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35" name="Google Shape;1235;p7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36" name="Google Shape;1236;p7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37" name="Google Shape;1237;p76"/>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
        <p:nvSpPr>
          <p:cNvPr id="1238" name="Google Shape;1238;p76"/>
          <p:cNvSpPr/>
          <p:nvPr/>
        </p:nvSpPr>
        <p:spPr>
          <a:xfrm>
            <a:off x="830036" y="278727"/>
            <a:ext cx="82990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2"/>
                </a:solidFill>
                <a:latin typeface="Times New Roman"/>
                <a:ea typeface="Times New Roman"/>
                <a:cs typeface="Times New Roman"/>
                <a:sym typeface="Times New Roman"/>
              </a:rPr>
              <a:t>Simple Mail Transfer Protocol: POP3, IMAP, MIME  (Extra)</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46" name="Google Shape;1246;p77"/>
          <p:cNvSpPr txBox="1"/>
          <p:nvPr>
            <p:ph idx="4294967295" type="title"/>
          </p:nvPr>
        </p:nvSpPr>
        <p:spPr>
          <a:xfrm>
            <a:off x="801290" y="352500"/>
            <a:ext cx="7543800" cy="584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None/>
            </a:pPr>
            <a:r>
              <a:rPr b="1" lang="en-US" sz="2400">
                <a:solidFill>
                  <a:schemeClr val="dk2"/>
                </a:solidFill>
                <a:latin typeface="Times New Roman"/>
                <a:ea typeface="Times New Roman"/>
                <a:cs typeface="Times New Roman"/>
                <a:sym typeface="Times New Roman"/>
              </a:rPr>
              <a:t>Electronic Mail: Summary SMTP, POP3, IMAP (Extra)</a:t>
            </a:r>
            <a:br>
              <a:rPr lang="en-US" sz="2400"/>
            </a:br>
            <a:endParaRPr b="1" sz="2400">
              <a:solidFill>
                <a:schemeClr val="dk2"/>
              </a:solidFill>
              <a:latin typeface="Times New Roman"/>
              <a:ea typeface="Times New Roman"/>
              <a:cs typeface="Times New Roman"/>
              <a:sym typeface="Times New Roman"/>
            </a:endParaRPr>
          </a:p>
        </p:txBody>
      </p:sp>
      <p:sp>
        <p:nvSpPr>
          <p:cNvPr id="1247" name="Google Shape;1247;p77"/>
          <p:cNvSpPr txBox="1"/>
          <p:nvPr/>
        </p:nvSpPr>
        <p:spPr>
          <a:xfrm>
            <a:off x="5277574" y="4309025"/>
            <a:ext cx="33666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SMTP working</a:t>
            </a:r>
            <a:endParaRPr b="0" i="0" sz="1300" u="none" cap="none" strike="noStrike">
              <a:solidFill>
                <a:schemeClr val="dk1"/>
              </a:solidFill>
              <a:latin typeface="Times New Roman"/>
              <a:ea typeface="Times New Roman"/>
              <a:cs typeface="Times New Roman"/>
              <a:sym typeface="Times New Roman"/>
            </a:endParaRPr>
          </a:p>
        </p:txBody>
      </p:sp>
      <p:sp>
        <p:nvSpPr>
          <p:cNvPr id="1248" name="Google Shape;1248;p77"/>
          <p:cNvSpPr txBox="1"/>
          <p:nvPr/>
        </p:nvSpPr>
        <p:spPr>
          <a:xfrm>
            <a:off x="708420" y="858263"/>
            <a:ext cx="4279216" cy="212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Arial"/>
              <a:buNone/>
            </a:pPr>
            <a:r>
              <a:rPr b="0" i="0" lang="en-US" sz="2400" u="none" cap="none" strike="noStrike">
                <a:solidFill>
                  <a:schemeClr val="dk2"/>
                </a:solidFill>
                <a:latin typeface="Times New Roman"/>
                <a:ea typeface="Times New Roman"/>
                <a:cs typeface="Times New Roman"/>
                <a:sym typeface="Times New Roman"/>
              </a:rPr>
              <a:t>Three major components</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user agents </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mail servers </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simple mail transfer protocol: SMTP</a:t>
            </a:r>
            <a:endParaRPr b="0" i="0" sz="3200" u="none" cap="none" strike="noStrike">
              <a:solidFill>
                <a:schemeClr val="dk2"/>
              </a:solidFill>
              <a:latin typeface="Times New Roman"/>
              <a:ea typeface="Times New Roman"/>
              <a:cs typeface="Times New Roman"/>
              <a:sym typeface="Times New Roman"/>
            </a:endParaRPr>
          </a:p>
          <a:p>
            <a:pPr indent="-342900" lvl="0" marL="342900" marR="0" rtl="0" algn="l">
              <a:lnSpc>
                <a:spcPct val="90000"/>
              </a:lnSpc>
              <a:spcBef>
                <a:spcPts val="1900"/>
              </a:spcBef>
              <a:spcAft>
                <a:spcPts val="0"/>
              </a:spcAft>
              <a:buClr>
                <a:srgbClr val="000000"/>
              </a:buClr>
              <a:buSzPts val="2000"/>
              <a:buFont typeface="Arial"/>
              <a:buNone/>
            </a:pPr>
            <a:r>
              <a:rPr b="0" i="0" lang="en-US" sz="2000" u="none" cap="none" strike="noStrike">
                <a:solidFill>
                  <a:schemeClr val="dk2"/>
                </a:solidFill>
                <a:latin typeface="Times New Roman"/>
                <a:ea typeface="Times New Roman"/>
                <a:cs typeface="Times New Roman"/>
                <a:sym typeface="Times New Roman"/>
              </a:rPr>
              <a:t>User Agent</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composing, editing, reading mail messages</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e.g., Eudora, Outlook, elm, Mozilla Thunderbird</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outgoing, incoming messages stored on server</a:t>
            </a:r>
            <a:endParaRPr b="0" i="0" sz="3200" u="none" cap="none" strike="noStrike">
              <a:solidFill>
                <a:schemeClr val="dk2"/>
              </a:solidFill>
              <a:latin typeface="Times New Roman"/>
              <a:ea typeface="Times New Roman"/>
              <a:cs typeface="Times New Roman"/>
              <a:sym typeface="Times New Roman"/>
            </a:endParaRPr>
          </a:p>
        </p:txBody>
      </p:sp>
      <p:pic>
        <p:nvPicPr>
          <p:cNvPr id="1249" name="Google Shape;1249;p77"/>
          <p:cNvPicPr preferRelativeResize="0"/>
          <p:nvPr/>
        </p:nvPicPr>
        <p:blipFill rotWithShape="1">
          <a:blip r:embed="rId3">
            <a:alphaModFix/>
          </a:blip>
          <a:srcRect b="0" l="0" r="0" t="0"/>
          <a:stretch/>
        </p:blipFill>
        <p:spPr>
          <a:xfrm>
            <a:off x="5216800" y="1266439"/>
            <a:ext cx="3617100" cy="3065061"/>
          </a:xfrm>
          <a:prstGeom prst="rect">
            <a:avLst/>
          </a:prstGeom>
          <a:noFill/>
          <a:ln>
            <a:noFill/>
          </a:ln>
        </p:spPr>
      </p:pic>
      <p:cxnSp>
        <p:nvCxnSpPr>
          <p:cNvPr id="1250" name="Google Shape;1250;p7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51" name="Google Shape;1251;p7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52" name="Google Shape;1252;p7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53" name="Google Shape;1253;p7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54" name="Google Shape;1254;p7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62" name="Google Shape;1262;p78"/>
          <p:cNvSpPr txBox="1"/>
          <p:nvPr>
            <p:ph idx="4294967295" type="title"/>
          </p:nvPr>
        </p:nvSpPr>
        <p:spPr>
          <a:xfrm>
            <a:off x="680388" y="437770"/>
            <a:ext cx="8435580" cy="46196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None/>
            </a:pPr>
            <a:r>
              <a:rPr b="1" lang="en-US" sz="2400">
                <a:solidFill>
                  <a:schemeClr val="dk2"/>
                </a:solidFill>
                <a:latin typeface="Times New Roman"/>
                <a:ea typeface="Times New Roman"/>
                <a:cs typeface="Times New Roman"/>
                <a:sym typeface="Times New Roman"/>
              </a:rPr>
              <a:t>Electronic Mail: Summary SMTP, POP3, IMAP (Extra)</a:t>
            </a:r>
            <a:br>
              <a:rPr lang="en-US" sz="2400"/>
            </a:br>
            <a:endParaRPr b="1" sz="2400">
              <a:solidFill>
                <a:schemeClr val="dk2"/>
              </a:solidFill>
              <a:latin typeface="Times New Roman"/>
              <a:ea typeface="Times New Roman"/>
              <a:cs typeface="Times New Roman"/>
              <a:sym typeface="Times New Roman"/>
            </a:endParaRPr>
          </a:p>
        </p:txBody>
      </p:sp>
      <p:sp>
        <p:nvSpPr>
          <p:cNvPr id="1263" name="Google Shape;1263;p78"/>
          <p:cNvSpPr txBox="1"/>
          <p:nvPr/>
        </p:nvSpPr>
        <p:spPr>
          <a:xfrm>
            <a:off x="5277574" y="4309025"/>
            <a:ext cx="33666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SMTP working</a:t>
            </a:r>
            <a:endParaRPr b="0" i="0" sz="1300" u="none" cap="none" strike="noStrike">
              <a:solidFill>
                <a:schemeClr val="dk1"/>
              </a:solidFill>
              <a:latin typeface="Times New Roman"/>
              <a:ea typeface="Times New Roman"/>
              <a:cs typeface="Times New Roman"/>
              <a:sym typeface="Times New Roman"/>
            </a:endParaRPr>
          </a:p>
        </p:txBody>
      </p:sp>
      <p:sp>
        <p:nvSpPr>
          <p:cNvPr id="1264" name="Google Shape;1264;p78"/>
          <p:cNvSpPr txBox="1"/>
          <p:nvPr/>
        </p:nvSpPr>
        <p:spPr>
          <a:xfrm>
            <a:off x="708420" y="803152"/>
            <a:ext cx="4663680" cy="2129400"/>
          </a:xfrm>
          <a:prstGeom prst="rect">
            <a:avLst/>
          </a:prstGeom>
          <a:noFill/>
          <a:ln>
            <a:noFill/>
          </a:ln>
        </p:spPr>
        <p:txBody>
          <a:bodyPr anchorCtr="0" anchor="t" bIns="45700" lIns="91425" spcFirstLastPara="1" rIns="91425" wrap="square" tIns="45700">
            <a:noAutofit/>
          </a:bodyPr>
          <a:lstStyle/>
          <a:p>
            <a:pPr indent="-305246" lvl="0" marL="34290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Mail Servers </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mailbox contains incoming messages for user</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message queue of outgoing    (to be sent) mail messages</a:t>
            </a:r>
            <a:endParaRPr b="0" i="0" sz="2400" u="none" cap="none" strike="noStrike">
              <a:solidFill>
                <a:schemeClr val="dk2"/>
              </a:solidFill>
              <a:latin typeface="Times New Roman"/>
              <a:ea typeface="Times New Roman"/>
              <a:cs typeface="Times New Roman"/>
              <a:sym typeface="Times New Roman"/>
            </a:endParaRPr>
          </a:p>
          <a:p>
            <a:pPr indent="-305246" lvl="0" marL="34290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SMTP protocol between mail servers to send email messages</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client: sending mail server</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“server”: receiving mail server</a:t>
            </a:r>
            <a:endParaRPr b="0" i="0" sz="2400" u="none" cap="none" strike="noStrike">
              <a:solidFill>
                <a:schemeClr val="dk2"/>
              </a:solidFill>
              <a:latin typeface="Times New Roman"/>
              <a:ea typeface="Times New Roman"/>
              <a:cs typeface="Times New Roman"/>
              <a:sym typeface="Times New Roman"/>
            </a:endParaRPr>
          </a:p>
          <a:p>
            <a:pPr indent="0" lvl="0" marL="342900" marR="0" rtl="0" algn="l">
              <a:lnSpc>
                <a:spcPct val="90000"/>
              </a:lnSpc>
              <a:spcBef>
                <a:spcPts val="400"/>
              </a:spcBef>
              <a:spcAft>
                <a:spcPts val="0"/>
              </a:spcAft>
              <a:buClr>
                <a:srgbClr val="000000"/>
              </a:buClr>
              <a:buSzPts val="2000"/>
              <a:buFont typeface="Arial"/>
              <a:buNone/>
            </a:pPr>
            <a:r>
              <a:t/>
            </a:r>
            <a:endParaRPr b="0" i="0" sz="2000" u="none" cap="none" strike="noStrike">
              <a:solidFill>
                <a:schemeClr val="dk2"/>
              </a:solidFill>
              <a:latin typeface="Times New Roman"/>
              <a:ea typeface="Times New Roman"/>
              <a:cs typeface="Times New Roman"/>
              <a:sym typeface="Times New Roman"/>
            </a:endParaRPr>
          </a:p>
          <a:p>
            <a:pPr indent="0" lvl="0" marL="0" marR="0" rtl="0" algn="l">
              <a:lnSpc>
                <a:spcPct val="90000"/>
              </a:lnSpc>
              <a:spcBef>
                <a:spcPts val="400"/>
              </a:spcBef>
              <a:spcAft>
                <a:spcPts val="0"/>
              </a:spcAft>
              <a:buClr>
                <a:srgbClr val="000000"/>
              </a:buClr>
              <a:buSzPts val="2000"/>
              <a:buFont typeface="Arial"/>
              <a:buNone/>
            </a:pPr>
            <a:r>
              <a:t/>
            </a:r>
            <a:endParaRPr b="0" i="0" sz="2000" u="none" cap="none" strike="noStrike">
              <a:solidFill>
                <a:schemeClr val="dk2"/>
              </a:solidFill>
              <a:latin typeface="Times New Roman"/>
              <a:ea typeface="Times New Roman"/>
              <a:cs typeface="Times New Roman"/>
              <a:sym typeface="Times New Roman"/>
            </a:endParaRPr>
          </a:p>
        </p:txBody>
      </p:sp>
      <p:pic>
        <p:nvPicPr>
          <p:cNvPr id="1265" name="Google Shape;1265;p78"/>
          <p:cNvPicPr preferRelativeResize="0"/>
          <p:nvPr/>
        </p:nvPicPr>
        <p:blipFill rotWithShape="1">
          <a:blip r:embed="rId3">
            <a:alphaModFix/>
          </a:blip>
          <a:srcRect b="0" l="0" r="0" t="0"/>
          <a:stretch/>
        </p:blipFill>
        <p:spPr>
          <a:xfrm>
            <a:off x="5277574" y="1266439"/>
            <a:ext cx="3556326" cy="3065061"/>
          </a:xfrm>
          <a:prstGeom prst="rect">
            <a:avLst/>
          </a:prstGeom>
          <a:noFill/>
          <a:ln>
            <a:noFill/>
          </a:ln>
        </p:spPr>
      </p:pic>
      <p:cxnSp>
        <p:nvCxnSpPr>
          <p:cNvPr id="1266" name="Google Shape;1266;p7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67" name="Google Shape;1267;p7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68" name="Google Shape;1268;p7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69" name="Google Shape;1269;p7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70" name="Google Shape;1270;p7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7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78" name="Google Shape;1278;p79"/>
          <p:cNvSpPr txBox="1"/>
          <p:nvPr>
            <p:ph idx="4294967295" type="title"/>
          </p:nvPr>
        </p:nvSpPr>
        <p:spPr>
          <a:xfrm>
            <a:off x="1600200" y="-496888"/>
            <a:ext cx="7543800" cy="1089026"/>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Scenario: Alice sends message to Bob</a:t>
            </a:r>
            <a:endParaRPr b="1" sz="3200">
              <a:solidFill>
                <a:schemeClr val="dk2"/>
              </a:solidFill>
              <a:latin typeface="Times New Roman"/>
              <a:ea typeface="Times New Roman"/>
              <a:cs typeface="Times New Roman"/>
              <a:sym typeface="Times New Roman"/>
            </a:endParaRPr>
          </a:p>
        </p:txBody>
      </p:sp>
      <p:sp>
        <p:nvSpPr>
          <p:cNvPr id="1279" name="Google Shape;1279;p79"/>
          <p:cNvSpPr txBox="1"/>
          <p:nvPr/>
        </p:nvSpPr>
        <p:spPr>
          <a:xfrm>
            <a:off x="622103" y="2486157"/>
            <a:ext cx="8599800" cy="2195443"/>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1) </a:t>
            </a:r>
            <a:r>
              <a:rPr b="0" i="0" lang="en-US" sz="1800" u="none" cap="none" strike="noStrike">
                <a:solidFill>
                  <a:srgbClr val="000000"/>
                </a:solidFill>
                <a:latin typeface="Times New Roman"/>
                <a:ea typeface="Times New Roman"/>
                <a:cs typeface="Times New Roman"/>
                <a:sym typeface="Times New Roman"/>
              </a:rPr>
              <a:t>Alice uses UA (User Agent) to compose message and “to” bob@someschool.edu</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2) Alice’s UA sends message to her mail server; message placed in message queue</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3) Client side of SMTP opens TCP connection with Bob’s mail server</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4) SMTP client sends Alice’s message over the </a:t>
            </a:r>
            <a:r>
              <a:rPr b="1" i="0" lang="en-US" sz="1800" u="none" cap="none" strike="noStrike">
                <a:solidFill>
                  <a:srgbClr val="C00000"/>
                </a:solidFill>
                <a:latin typeface="Times New Roman"/>
                <a:ea typeface="Times New Roman"/>
                <a:cs typeface="Times New Roman"/>
                <a:sym typeface="Times New Roman"/>
              </a:rPr>
              <a:t>TCP connection</a:t>
            </a:r>
            <a:endParaRPr b="1" i="0" sz="2800" u="none" cap="none" strike="noStrike">
              <a:solidFill>
                <a:srgbClr val="C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5) Bob’s mail server places the message in Bob’s mailbox</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6) Bob invokes his user agent to read message</a:t>
            </a:r>
            <a:endParaRPr b="0" i="0" sz="1200" u="none" cap="none" strike="noStrike">
              <a:solidFill>
                <a:schemeClr val="dk1"/>
              </a:solidFill>
              <a:latin typeface="Times New Roman"/>
              <a:ea typeface="Times New Roman"/>
              <a:cs typeface="Times New Roman"/>
              <a:sym typeface="Times New Roman"/>
            </a:endParaRPr>
          </a:p>
        </p:txBody>
      </p:sp>
      <p:pic>
        <p:nvPicPr>
          <p:cNvPr id="1280" name="Google Shape;1280;p79"/>
          <p:cNvPicPr preferRelativeResize="0"/>
          <p:nvPr/>
        </p:nvPicPr>
        <p:blipFill rotWithShape="1">
          <a:blip r:embed="rId3">
            <a:alphaModFix/>
          </a:blip>
          <a:srcRect b="0" l="0" r="0" t="0"/>
          <a:stretch/>
        </p:blipFill>
        <p:spPr>
          <a:xfrm>
            <a:off x="811637" y="670434"/>
            <a:ext cx="7813546" cy="1486975"/>
          </a:xfrm>
          <a:prstGeom prst="rect">
            <a:avLst/>
          </a:prstGeom>
          <a:noFill/>
          <a:ln>
            <a:noFill/>
          </a:ln>
        </p:spPr>
      </p:pic>
      <p:sp>
        <p:nvSpPr>
          <p:cNvPr id="1281" name="Google Shape;1281;p79"/>
          <p:cNvSpPr/>
          <p:nvPr/>
        </p:nvSpPr>
        <p:spPr>
          <a:xfrm>
            <a:off x="822960" y="1697233"/>
            <a:ext cx="5741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Alice</a:t>
            </a:r>
            <a:endParaRPr b="0" i="0" sz="1400" u="none" cap="none" strike="noStrike">
              <a:solidFill>
                <a:srgbClr val="000000"/>
              </a:solidFill>
              <a:latin typeface="Arial"/>
              <a:ea typeface="Arial"/>
              <a:cs typeface="Arial"/>
              <a:sym typeface="Arial"/>
            </a:endParaRPr>
          </a:p>
        </p:txBody>
      </p:sp>
      <p:sp>
        <p:nvSpPr>
          <p:cNvPr id="1282" name="Google Shape;1282;p79"/>
          <p:cNvSpPr/>
          <p:nvPr/>
        </p:nvSpPr>
        <p:spPr>
          <a:xfrm>
            <a:off x="8028156" y="1697232"/>
            <a:ext cx="4844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Bob</a:t>
            </a:r>
            <a:endParaRPr b="0" i="0" sz="1400" u="none" cap="none" strike="noStrike">
              <a:solidFill>
                <a:srgbClr val="000000"/>
              </a:solidFill>
              <a:latin typeface="Arial"/>
              <a:ea typeface="Arial"/>
              <a:cs typeface="Arial"/>
              <a:sym typeface="Arial"/>
            </a:endParaRPr>
          </a:p>
        </p:txBody>
      </p:sp>
      <p:sp>
        <p:nvSpPr>
          <p:cNvPr id="1283" name="Google Shape;1283;p79"/>
          <p:cNvSpPr/>
          <p:nvPr/>
        </p:nvSpPr>
        <p:spPr>
          <a:xfrm>
            <a:off x="2415825" y="1226304"/>
            <a:ext cx="6976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SMTP </a:t>
            </a:r>
            <a:endParaRPr b="0" i="0" sz="1400" u="none" cap="none" strike="noStrike">
              <a:solidFill>
                <a:srgbClr val="000000"/>
              </a:solidFill>
              <a:latin typeface="Arial"/>
              <a:ea typeface="Arial"/>
              <a:cs typeface="Arial"/>
              <a:sym typeface="Arial"/>
            </a:endParaRPr>
          </a:p>
        </p:txBody>
      </p:sp>
      <p:sp>
        <p:nvSpPr>
          <p:cNvPr id="1284" name="Google Shape;1284;p79"/>
          <p:cNvSpPr/>
          <p:nvPr/>
        </p:nvSpPr>
        <p:spPr>
          <a:xfrm>
            <a:off x="4224376" y="1274360"/>
            <a:ext cx="6976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SMTP </a:t>
            </a:r>
            <a:endParaRPr b="0" i="0" sz="1400" u="none" cap="none" strike="noStrike">
              <a:solidFill>
                <a:srgbClr val="000000"/>
              </a:solidFill>
              <a:latin typeface="Arial"/>
              <a:ea typeface="Arial"/>
              <a:cs typeface="Arial"/>
              <a:sym typeface="Arial"/>
            </a:endParaRPr>
          </a:p>
        </p:txBody>
      </p:sp>
      <p:sp>
        <p:nvSpPr>
          <p:cNvPr id="1285" name="Google Shape;1285;p79"/>
          <p:cNvSpPr/>
          <p:nvPr/>
        </p:nvSpPr>
        <p:spPr>
          <a:xfrm>
            <a:off x="3642957" y="1722640"/>
            <a:ext cx="1860464" cy="73866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opens TCP connection with Bob’s mail server</a:t>
            </a:r>
            <a:endParaRPr b="0" i="0" sz="2000" u="none" cap="none" strike="noStrike">
              <a:solidFill>
                <a:srgbClr val="000000"/>
              </a:solidFill>
              <a:latin typeface="Times New Roman"/>
              <a:ea typeface="Times New Roman"/>
              <a:cs typeface="Times New Roman"/>
              <a:sym typeface="Times New Roman"/>
            </a:endParaRPr>
          </a:p>
        </p:txBody>
      </p:sp>
      <p:cxnSp>
        <p:nvCxnSpPr>
          <p:cNvPr id="1286" name="Google Shape;1286;p7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87" name="Google Shape;1287;p7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88" name="Google Shape;1288;p7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89" name="Google Shape;1289;p7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90" name="Google Shape;1290;p7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291" name="Google Shape;1291;p79"/>
          <p:cNvSpPr/>
          <p:nvPr/>
        </p:nvSpPr>
        <p:spPr>
          <a:xfrm>
            <a:off x="1788607" y="1697232"/>
            <a:ext cx="4443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UA</a:t>
            </a:r>
            <a:endParaRPr b="0" i="0" sz="1400" u="none" cap="none" strike="noStrike">
              <a:solidFill>
                <a:srgbClr val="000000"/>
              </a:solidFill>
              <a:latin typeface="Arial"/>
              <a:ea typeface="Arial"/>
              <a:cs typeface="Arial"/>
              <a:sym typeface="Arial"/>
            </a:endParaRPr>
          </a:p>
        </p:txBody>
      </p:sp>
      <p:sp>
        <p:nvSpPr>
          <p:cNvPr id="1292" name="Google Shape;1292;p79"/>
          <p:cNvSpPr/>
          <p:nvPr/>
        </p:nvSpPr>
        <p:spPr>
          <a:xfrm>
            <a:off x="2435681" y="1653379"/>
            <a:ext cx="8025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Mail Server</a:t>
            </a:r>
            <a:endParaRPr b="0" i="0" sz="1400" u="none" cap="none" strike="noStrike">
              <a:solidFill>
                <a:srgbClr val="000000"/>
              </a:solidFill>
              <a:latin typeface="Arial"/>
              <a:ea typeface="Arial"/>
              <a:cs typeface="Arial"/>
              <a:sym typeface="Arial"/>
            </a:endParaRPr>
          </a:p>
        </p:txBody>
      </p:sp>
      <p:sp>
        <p:nvSpPr>
          <p:cNvPr id="1293" name="Google Shape;1293;p79"/>
          <p:cNvSpPr/>
          <p:nvPr/>
        </p:nvSpPr>
        <p:spPr>
          <a:xfrm>
            <a:off x="5499071" y="1851120"/>
            <a:ext cx="6880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mail server </a:t>
            </a:r>
            <a:endParaRPr b="0" i="0" sz="1400" u="none" cap="none" strike="noStrike">
              <a:solidFill>
                <a:srgbClr val="000000"/>
              </a:solidFill>
              <a:latin typeface="Arial"/>
              <a:ea typeface="Arial"/>
              <a:cs typeface="Arial"/>
              <a:sym typeface="Arial"/>
            </a:endParaRPr>
          </a:p>
        </p:txBody>
      </p:sp>
      <p:sp>
        <p:nvSpPr>
          <p:cNvPr id="1294" name="Google Shape;1294;p79"/>
          <p:cNvSpPr/>
          <p:nvPr/>
        </p:nvSpPr>
        <p:spPr>
          <a:xfrm>
            <a:off x="7137359" y="1613797"/>
            <a:ext cx="4443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UA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00" name="Google Shape;200;p8"/>
          <p:cNvSpPr txBox="1"/>
          <p:nvPr>
            <p:ph idx="4294967295" type="title"/>
          </p:nvPr>
        </p:nvSpPr>
        <p:spPr>
          <a:xfrm>
            <a:off x="1600200" y="214313"/>
            <a:ext cx="7543800" cy="55403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Hypertext Transfer Protocol (HTTP)</a:t>
            </a:r>
            <a:endParaRPr>
              <a:solidFill>
                <a:schemeClr val="dk2"/>
              </a:solidFill>
              <a:latin typeface="Times New Roman"/>
              <a:ea typeface="Times New Roman"/>
              <a:cs typeface="Times New Roman"/>
              <a:sym typeface="Times New Roman"/>
            </a:endParaRPr>
          </a:p>
        </p:txBody>
      </p:sp>
      <p:sp>
        <p:nvSpPr>
          <p:cNvPr id="201" name="Google Shape;201;p8"/>
          <p:cNvSpPr txBox="1"/>
          <p:nvPr>
            <p:ph idx="4294967295" type="body"/>
          </p:nvPr>
        </p:nvSpPr>
        <p:spPr>
          <a:xfrm>
            <a:off x="631825" y="1347788"/>
            <a:ext cx="8512175" cy="3497262"/>
          </a:xfrm>
          <a:prstGeom prst="rect">
            <a:avLst/>
          </a:prstGeom>
          <a:noFill/>
          <a:ln>
            <a:noFill/>
          </a:ln>
        </p:spPr>
        <p:txBody>
          <a:bodyPr anchorCtr="0" anchor="t" bIns="34275" lIns="0" spcFirstLastPara="1" rIns="0" wrap="square" tIns="34275">
            <a:normAutofit fontScale="92500" lnSpcReduction="10000"/>
          </a:bodyPr>
          <a:lstStyle/>
          <a:p>
            <a:pPr indent="0" lvl="0" marL="0" rtl="0" algn="l">
              <a:lnSpc>
                <a:spcPct val="90000"/>
              </a:lnSpc>
              <a:spcBef>
                <a:spcPts val="900"/>
              </a:spcBef>
              <a:spcAft>
                <a:spcPts val="0"/>
              </a:spcAft>
              <a:buSzPct val="108108"/>
              <a:buNone/>
            </a:pPr>
            <a:r>
              <a:t/>
            </a:r>
            <a:endParaRPr/>
          </a:p>
          <a:p>
            <a:pPr indent="0" lvl="0" marL="0" rtl="0" algn="l">
              <a:lnSpc>
                <a:spcPct val="90000"/>
              </a:lnSpc>
              <a:spcBef>
                <a:spcPts val="900"/>
              </a:spcBef>
              <a:spcAft>
                <a:spcPts val="0"/>
              </a:spcAft>
              <a:buSzPct val="108108"/>
              <a:buNone/>
            </a:pPr>
            <a:r>
              <a:t/>
            </a:r>
            <a:endParaRPr/>
          </a:p>
          <a:p>
            <a:pPr indent="0" lvl="0" marL="0" rtl="0" algn="l">
              <a:lnSpc>
                <a:spcPct val="90000"/>
              </a:lnSpc>
              <a:spcBef>
                <a:spcPts val="900"/>
              </a:spcBef>
              <a:spcAft>
                <a:spcPts val="0"/>
              </a:spcAft>
              <a:buSzPct val="108108"/>
              <a:buNone/>
            </a:pPr>
            <a:r>
              <a:t/>
            </a:r>
            <a:endParaRPr/>
          </a:p>
          <a:p>
            <a:pPr indent="0" lvl="0" marL="0" rtl="0" algn="l">
              <a:lnSpc>
                <a:spcPct val="90000"/>
              </a:lnSpc>
              <a:spcBef>
                <a:spcPts val="900"/>
              </a:spcBef>
              <a:spcAft>
                <a:spcPts val="0"/>
              </a:spcAft>
              <a:buSzPct val="108108"/>
              <a:buNone/>
            </a:pPr>
            <a:r>
              <a:t/>
            </a:r>
            <a:endParaRPr b="1">
              <a:solidFill>
                <a:srgbClr val="C00000"/>
              </a:solidFill>
            </a:endParaRPr>
          </a:p>
          <a:p>
            <a:pPr indent="-343007" lvl="0" marL="457200" rtl="0" algn="l">
              <a:lnSpc>
                <a:spcPct val="150000"/>
              </a:lnSpc>
              <a:spcBef>
                <a:spcPts val="900"/>
              </a:spcBef>
              <a:spcAft>
                <a:spcPts val="0"/>
              </a:spcAft>
              <a:buClr>
                <a:schemeClr val="dk2"/>
              </a:buClr>
              <a:buSzPct val="100000"/>
              <a:buFont typeface="Times New Roman"/>
              <a:buChar char="●"/>
            </a:pPr>
            <a:r>
              <a:rPr b="1" lang="en-US" sz="2573">
                <a:solidFill>
                  <a:srgbClr val="C00000"/>
                </a:solidFill>
                <a:latin typeface="Times New Roman"/>
                <a:ea typeface="Times New Roman"/>
                <a:cs typeface="Times New Roman"/>
                <a:sym typeface="Times New Roman"/>
              </a:rPr>
              <a:t>Lower layers take care of the </a:t>
            </a:r>
            <a:r>
              <a:rPr b="1" lang="en-US" sz="2573">
                <a:solidFill>
                  <a:schemeClr val="dk1"/>
                </a:solidFill>
                <a:latin typeface="Times New Roman"/>
                <a:ea typeface="Times New Roman"/>
                <a:cs typeface="Times New Roman"/>
                <a:sym typeface="Times New Roman"/>
              </a:rPr>
              <a:t>communication details</a:t>
            </a:r>
            <a:endParaRPr b="1" sz="2573">
              <a:solidFill>
                <a:schemeClr val="dk1"/>
              </a:solidFill>
              <a:latin typeface="Times New Roman"/>
              <a:ea typeface="Times New Roman"/>
              <a:cs typeface="Times New Roman"/>
              <a:sym typeface="Times New Roman"/>
            </a:endParaRPr>
          </a:p>
          <a:p>
            <a:pPr indent="-343007" lvl="0" marL="457200" rtl="0" algn="l">
              <a:lnSpc>
                <a:spcPct val="150000"/>
              </a:lnSpc>
              <a:spcBef>
                <a:spcPts val="0"/>
              </a:spcBef>
              <a:spcAft>
                <a:spcPts val="0"/>
              </a:spcAft>
              <a:buClr>
                <a:schemeClr val="dk2"/>
              </a:buClr>
              <a:buSzPct val="100000"/>
              <a:buFont typeface="Times New Roman"/>
              <a:buChar char="●"/>
            </a:pPr>
            <a:r>
              <a:rPr lang="en-US" sz="2573">
                <a:solidFill>
                  <a:schemeClr val="dk2"/>
                </a:solidFill>
                <a:latin typeface="Times New Roman"/>
                <a:ea typeface="Times New Roman"/>
                <a:cs typeface="Times New Roman"/>
                <a:sym typeface="Times New Roman"/>
              </a:rPr>
              <a:t>In Application Layer: The client and server send messages and data </a:t>
            </a:r>
            <a:r>
              <a:rPr b="1" lang="en-US" sz="2573">
                <a:solidFill>
                  <a:schemeClr val="dk1"/>
                </a:solidFill>
                <a:latin typeface="Times New Roman"/>
                <a:ea typeface="Times New Roman"/>
                <a:cs typeface="Times New Roman"/>
                <a:sym typeface="Times New Roman"/>
              </a:rPr>
              <a:t>without knowing anything about the communication network.</a:t>
            </a:r>
            <a:endParaRPr b="1" sz="2573">
              <a:solidFill>
                <a:schemeClr val="dk1"/>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Clr>
                <a:schemeClr val="dk1"/>
              </a:buClr>
              <a:buSzPct val="61110"/>
              <a:buFont typeface="Arial"/>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90090"/>
              <a:buNone/>
            </a:pPr>
            <a:r>
              <a:t/>
            </a:r>
            <a:endParaRPr sz="1800">
              <a:solidFill>
                <a:schemeClr val="dk2"/>
              </a:solidFill>
              <a:latin typeface="Times New Roman"/>
              <a:ea typeface="Times New Roman"/>
              <a:cs typeface="Times New Roman"/>
              <a:sym typeface="Times New Roman"/>
            </a:endParaRPr>
          </a:p>
          <a:p>
            <a:pPr indent="0" lvl="0" marL="0" rtl="0" algn="l">
              <a:lnSpc>
                <a:spcPct val="90000"/>
              </a:lnSpc>
              <a:spcBef>
                <a:spcPts val="900"/>
              </a:spcBef>
              <a:spcAft>
                <a:spcPts val="200"/>
              </a:spcAft>
              <a:buSzPct val="108108"/>
              <a:buNone/>
            </a:pPr>
            <a:r>
              <a:t/>
            </a:r>
            <a:endParaRPr/>
          </a:p>
        </p:txBody>
      </p:sp>
      <p:pic>
        <p:nvPicPr>
          <p:cNvPr descr="ClServer" id="202" name="Google Shape;202;p8"/>
          <p:cNvPicPr preferRelativeResize="0"/>
          <p:nvPr/>
        </p:nvPicPr>
        <p:blipFill rotWithShape="1">
          <a:blip r:embed="rId3">
            <a:alphaModFix/>
          </a:blip>
          <a:srcRect b="0" l="0" r="0" t="0"/>
          <a:stretch/>
        </p:blipFill>
        <p:spPr>
          <a:xfrm>
            <a:off x="1239975" y="1074155"/>
            <a:ext cx="5411624" cy="1267025"/>
          </a:xfrm>
          <a:prstGeom prst="rect">
            <a:avLst/>
          </a:prstGeom>
          <a:noFill/>
          <a:ln>
            <a:noFill/>
          </a:ln>
        </p:spPr>
      </p:pic>
      <p:cxnSp>
        <p:nvCxnSpPr>
          <p:cNvPr id="203" name="Google Shape;203;p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4" name="Google Shape;204;p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5" name="Google Shape;205;p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6" name="Google Shape;206;p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7" name="Google Shape;207;p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02" name="Google Shape;1302;p80"/>
          <p:cNvSpPr txBox="1"/>
          <p:nvPr>
            <p:ph idx="4294967295" type="title"/>
          </p:nvPr>
        </p:nvSpPr>
        <p:spPr>
          <a:xfrm>
            <a:off x="1600200" y="-329691"/>
            <a:ext cx="7543800" cy="1089026"/>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Comparison: HTTP and SMTP</a:t>
            </a:r>
            <a:endParaRPr b="1" sz="3200">
              <a:solidFill>
                <a:schemeClr val="dk2"/>
              </a:solidFill>
              <a:latin typeface="Times New Roman"/>
              <a:ea typeface="Times New Roman"/>
              <a:cs typeface="Times New Roman"/>
              <a:sym typeface="Times New Roman"/>
            </a:endParaRPr>
          </a:p>
        </p:txBody>
      </p:sp>
      <p:sp>
        <p:nvSpPr>
          <p:cNvPr id="1303" name="Google Shape;1303;p80"/>
          <p:cNvSpPr txBox="1"/>
          <p:nvPr/>
        </p:nvSpPr>
        <p:spPr>
          <a:xfrm>
            <a:off x="703184" y="759335"/>
            <a:ext cx="8321040" cy="3654816"/>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requires message (header &amp; body) to be in </a:t>
            </a:r>
            <a:r>
              <a:rPr b="1" i="0" lang="en-US" sz="1800" u="none" cap="none" strike="noStrike">
                <a:solidFill>
                  <a:srgbClr val="C00000"/>
                </a:solidFill>
                <a:latin typeface="Times New Roman"/>
                <a:ea typeface="Times New Roman"/>
                <a:cs typeface="Times New Roman"/>
                <a:sym typeface="Times New Roman"/>
              </a:rPr>
              <a:t>7-bit ASCII</a:t>
            </a:r>
            <a:endParaRPr/>
          </a:p>
          <a:p>
            <a:pPr indent="-342900" lvl="0" marL="342900" marR="0" rtl="0" algn="l">
              <a:lnSpc>
                <a:spcPct val="100000"/>
              </a:lnSpc>
              <a:spcBef>
                <a:spcPts val="527"/>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server uses CRLF.</a:t>
            </a:r>
            <a:r>
              <a:rPr b="0" i="0" lang="en-US" sz="1400" u="none" cap="none" strike="noStrike">
                <a:solidFill>
                  <a:srgbClr val="000000"/>
                </a:solidFill>
                <a:latin typeface="Times New Roman"/>
                <a:ea typeface="Times New Roman"/>
                <a:cs typeface="Times New Roman"/>
                <a:sym typeface="Times New Roman"/>
              </a:rPr>
              <a:t> </a:t>
            </a:r>
            <a:r>
              <a:rPr b="1" i="0" lang="en-US" sz="1600" u="none" cap="none" strike="noStrike">
                <a:solidFill>
                  <a:srgbClr val="C00000"/>
                </a:solidFill>
                <a:latin typeface="Times New Roman"/>
                <a:ea typeface="Times New Roman"/>
                <a:cs typeface="Times New Roman"/>
                <a:sym typeface="Times New Roman"/>
              </a:rPr>
              <a:t>CRLF (</a:t>
            </a:r>
            <a:r>
              <a:rPr b="0" i="0" lang="en-US" sz="1400" u="none" cap="none" strike="noStrike">
                <a:solidFill>
                  <a:srgbClr val="000000"/>
                </a:solidFill>
                <a:latin typeface="Arial"/>
                <a:ea typeface="Arial"/>
                <a:cs typeface="Arial"/>
                <a:sym typeface="Arial"/>
              </a:rPr>
              <a:t>Carriage Return Line Feed)</a:t>
            </a:r>
            <a:r>
              <a:rPr b="1" i="0" lang="en-US" sz="1600" u="none" cap="none" strike="noStrike">
                <a:solidFill>
                  <a:srgbClr val="C00000"/>
                </a:solidFill>
                <a:latin typeface="Times New Roman"/>
                <a:ea typeface="Times New Roman"/>
                <a:cs typeface="Times New Roman"/>
                <a:sym typeface="Times New Roman"/>
              </a:rPr>
              <a:t> indicates a new line,</a:t>
            </a:r>
            <a:r>
              <a:rPr b="0" i="0" lang="en-US" sz="1600" u="none" cap="none" strike="noStrike">
                <a:solidFill>
                  <a:srgbClr val="000000"/>
                </a:solidFill>
                <a:latin typeface="Times New Roman"/>
                <a:ea typeface="Times New Roman"/>
                <a:cs typeface="Times New Roman"/>
                <a:sym typeface="Times New Roman"/>
              </a:rPr>
              <a:t> i.e. a Carriage Return immediately.</a:t>
            </a:r>
            <a:r>
              <a:rPr b="0" i="0" lang="en-US" sz="1400" u="none" cap="none" strike="noStrike">
                <a:solidFill>
                  <a:srgbClr val="000000"/>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CRLF to determine end of message.</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527"/>
              </a:spcBef>
              <a:spcAft>
                <a:spcPts val="0"/>
              </a:spcAft>
              <a:buNone/>
            </a:pPr>
            <a:r>
              <a:rPr b="1" i="0" lang="en-US" sz="2400" u="none" cap="none" strike="noStrike">
                <a:solidFill>
                  <a:srgbClr val="FF0000"/>
                </a:solidFill>
                <a:latin typeface="Times New Roman"/>
                <a:ea typeface="Times New Roman"/>
                <a:cs typeface="Times New Roman"/>
                <a:sym typeface="Times New Roman"/>
              </a:rPr>
              <a:t>Comparison with HTTP:</a:t>
            </a:r>
            <a:endParaRPr b="1" i="0" sz="2400" u="none" cap="none" strike="noStrike">
              <a:solidFill>
                <a:srgbClr val="000000"/>
              </a:solidFill>
              <a:latin typeface="Times New Roman"/>
              <a:ea typeface="Times New Roman"/>
              <a:cs typeface="Times New Roman"/>
              <a:sym typeface="Times New Roman"/>
            </a:endParaRPr>
          </a:p>
          <a:p>
            <a:pPr indent="-114300" lvl="0" marL="342900" marR="0" rtl="0" algn="l">
              <a:lnSpc>
                <a:spcPct val="100000"/>
              </a:lnSpc>
              <a:spcBef>
                <a:spcPts val="1318"/>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HTTP: Pull</a:t>
            </a:r>
            <a:endParaRPr b="0" i="0" sz="1800" u="none" cap="none" strike="noStrike">
              <a:solidFill>
                <a:srgbClr val="000000"/>
              </a:solidFill>
              <a:latin typeface="Times New Roman"/>
              <a:ea typeface="Times New Roman"/>
              <a:cs typeface="Times New Roman"/>
              <a:sym typeface="Times New Roman"/>
            </a:endParaRPr>
          </a:p>
          <a:p>
            <a:pPr indent="-114300" lvl="0" marL="342900" marR="0" rtl="0" algn="l">
              <a:lnSpc>
                <a:spcPct val="100000"/>
              </a:lnSpc>
              <a:spcBef>
                <a:spcPts val="527"/>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Push</a:t>
            </a:r>
            <a:endParaRPr b="0" i="0" sz="1800" u="none" cap="none" strike="noStrike">
              <a:solidFill>
                <a:srgbClr val="000000"/>
              </a:solidFill>
              <a:latin typeface="Times New Roman"/>
              <a:ea typeface="Times New Roman"/>
              <a:cs typeface="Times New Roman"/>
              <a:sym typeface="Times New Roman"/>
            </a:endParaRPr>
          </a:p>
          <a:p>
            <a:pPr indent="-114300" lvl="0" marL="342900" marR="0" rtl="0" algn="l">
              <a:lnSpc>
                <a:spcPct val="100000"/>
              </a:lnSpc>
              <a:spcBef>
                <a:spcPts val="1845"/>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Both have ASCII command/response interaction, status codes</a:t>
            </a:r>
            <a:endParaRPr/>
          </a:p>
          <a:p>
            <a:pPr indent="-114300" lvl="0" marL="342900" marR="0" rtl="0" algn="l">
              <a:lnSpc>
                <a:spcPct val="100000"/>
              </a:lnSpc>
              <a:spcBef>
                <a:spcPts val="1845"/>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HTTP: </a:t>
            </a:r>
            <a:r>
              <a:rPr b="1" i="0" lang="en-US" sz="1800" u="none" cap="none" strike="noStrike">
                <a:solidFill>
                  <a:srgbClr val="000000"/>
                </a:solidFill>
                <a:latin typeface="Times New Roman"/>
                <a:ea typeface="Times New Roman"/>
                <a:cs typeface="Times New Roman"/>
                <a:sym typeface="Times New Roman"/>
              </a:rPr>
              <a:t>Each object </a:t>
            </a:r>
            <a:r>
              <a:rPr b="0" i="0" lang="en-US" sz="1800" u="none" cap="none" strike="noStrike">
                <a:solidFill>
                  <a:srgbClr val="000000"/>
                </a:solidFill>
                <a:latin typeface="Times New Roman"/>
                <a:ea typeface="Times New Roman"/>
                <a:cs typeface="Times New Roman"/>
                <a:sym typeface="Times New Roman"/>
              </a:rPr>
              <a:t>encapsulated in its own response message</a:t>
            </a:r>
            <a:endParaRPr/>
          </a:p>
          <a:p>
            <a:pPr indent="-114300" lvl="0" marL="342900" marR="0" rtl="0" algn="l">
              <a:lnSpc>
                <a:spcPct val="100000"/>
              </a:lnSpc>
              <a:spcBef>
                <a:spcPts val="527"/>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a:t>
            </a:r>
            <a:r>
              <a:rPr b="1" i="0" lang="en-US" sz="1800" u="none" cap="none" strike="noStrike">
                <a:solidFill>
                  <a:srgbClr val="000000"/>
                </a:solidFill>
                <a:latin typeface="Times New Roman"/>
                <a:ea typeface="Times New Roman"/>
                <a:cs typeface="Times New Roman"/>
                <a:sym typeface="Times New Roman"/>
              </a:rPr>
              <a:t>Multiple objects </a:t>
            </a:r>
            <a:r>
              <a:rPr b="0" i="0" lang="en-US" sz="1800" u="none" cap="none" strike="noStrike">
                <a:solidFill>
                  <a:srgbClr val="000000"/>
                </a:solidFill>
                <a:latin typeface="Times New Roman"/>
                <a:ea typeface="Times New Roman"/>
                <a:cs typeface="Times New Roman"/>
                <a:sym typeface="Times New Roman"/>
              </a:rPr>
              <a:t>sent in Multipart message</a:t>
            </a:r>
            <a:endParaRPr/>
          </a:p>
        </p:txBody>
      </p:sp>
      <p:cxnSp>
        <p:nvCxnSpPr>
          <p:cNvPr id="1304" name="Google Shape;1304;p8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05" name="Google Shape;1305;p8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06" name="Google Shape;1306;p8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07" name="Google Shape;1307;p8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08" name="Google Shape;1308;p8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8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14" name="Google Shape;1314;p81"/>
          <p:cNvSpPr txBox="1"/>
          <p:nvPr>
            <p:ph idx="4294967295" type="title"/>
          </p:nvPr>
        </p:nvSpPr>
        <p:spPr>
          <a:xfrm>
            <a:off x="557104" y="0"/>
            <a:ext cx="8379078"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sz="2000">
                <a:solidFill>
                  <a:srgbClr val="C00000"/>
                </a:solidFill>
                <a:latin typeface="Times New Roman"/>
                <a:ea typeface="Times New Roman"/>
                <a:cs typeface="Times New Roman"/>
                <a:sym typeface="Times New Roman"/>
              </a:rPr>
              <a:t>POP3 </a:t>
            </a:r>
            <a:r>
              <a:rPr b="1" lang="en-US" sz="2000">
                <a:solidFill>
                  <a:schemeClr val="dk1"/>
                </a:solidFill>
                <a:latin typeface="Times New Roman"/>
                <a:ea typeface="Times New Roman"/>
                <a:cs typeface="Times New Roman"/>
                <a:sym typeface="Times New Roman"/>
              </a:rPr>
              <a:t>(Post Office Protocol)</a:t>
            </a:r>
            <a:r>
              <a:rPr b="1" lang="en-US" sz="2000">
                <a:solidFill>
                  <a:srgbClr val="C00000"/>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and</a:t>
            </a:r>
            <a:r>
              <a:rPr b="1" lang="en-US" sz="2000">
                <a:solidFill>
                  <a:srgbClr val="C00000"/>
                </a:solidFill>
                <a:latin typeface="Times New Roman"/>
                <a:ea typeface="Times New Roman"/>
                <a:cs typeface="Times New Roman"/>
                <a:sym typeface="Times New Roman"/>
              </a:rPr>
              <a:t> IMAP4 </a:t>
            </a:r>
            <a:r>
              <a:rPr b="1" lang="en-US" sz="2000">
                <a:solidFill>
                  <a:schemeClr val="dk1"/>
                </a:solidFill>
                <a:latin typeface="Times New Roman"/>
                <a:ea typeface="Times New Roman"/>
                <a:cs typeface="Times New Roman"/>
                <a:sym typeface="Times New Roman"/>
              </a:rPr>
              <a:t>(Internet Message Access Protocol</a:t>
            </a:r>
            <a:r>
              <a:rPr b="1" lang="en-US" sz="2000">
                <a:solidFill>
                  <a:srgbClr val="C00000"/>
                </a:solidFill>
                <a:latin typeface="Times New Roman"/>
                <a:ea typeface="Times New Roman"/>
                <a:cs typeface="Times New Roman"/>
                <a:sym typeface="Times New Roman"/>
              </a:rPr>
              <a:t>)</a:t>
            </a:r>
            <a:endParaRPr b="1" sz="2000">
              <a:solidFill>
                <a:srgbClr val="C00000"/>
              </a:solidFill>
              <a:latin typeface="Times New Roman"/>
              <a:ea typeface="Times New Roman"/>
              <a:cs typeface="Times New Roman"/>
              <a:sym typeface="Times New Roman"/>
            </a:endParaRPr>
          </a:p>
        </p:txBody>
      </p:sp>
      <p:sp>
        <p:nvSpPr>
          <p:cNvPr id="1315" name="Google Shape;1315;p81"/>
          <p:cNvSpPr txBox="1"/>
          <p:nvPr>
            <p:ph idx="4294967295" type="body"/>
          </p:nvPr>
        </p:nvSpPr>
        <p:spPr>
          <a:xfrm>
            <a:off x="614470" y="2855621"/>
            <a:ext cx="8229600" cy="1828800"/>
          </a:xfrm>
          <a:prstGeom prst="rect">
            <a:avLst/>
          </a:prstGeom>
          <a:noFill/>
          <a:ln>
            <a:noFill/>
          </a:ln>
        </p:spPr>
        <p:txBody>
          <a:bodyPr anchorCtr="0" anchor="t" bIns="34275" lIns="68550" spcFirstLastPara="1" rIns="68550" wrap="square" tIns="34275">
            <a:noAutofit/>
          </a:bodyPr>
          <a:lstStyle/>
          <a:p>
            <a:pPr indent="-285750" lvl="0" marL="285750" rtl="0" algn="l">
              <a:lnSpc>
                <a:spcPct val="90000"/>
              </a:lnSpc>
              <a:spcBef>
                <a:spcPts val="0"/>
              </a:spcBef>
              <a:spcAft>
                <a:spcPts val="0"/>
              </a:spcAft>
              <a:buClr>
                <a:srgbClr val="FF0000"/>
              </a:buClr>
              <a:buSzPts val="2400"/>
              <a:buFont typeface="Noto Sans Symbols"/>
              <a:buChar char="⮚"/>
            </a:pPr>
            <a:r>
              <a:rPr lang="en-US" sz="1800">
                <a:solidFill>
                  <a:schemeClr val="dk1"/>
                </a:solidFill>
                <a:latin typeface="Times New Roman"/>
                <a:ea typeface="Times New Roman"/>
                <a:cs typeface="Times New Roman"/>
                <a:sym typeface="Times New Roman"/>
              </a:rPr>
              <a:t>IMAP4 is similar to POP3, but it has more features; </a:t>
            </a:r>
            <a:endParaRPr>
              <a:solidFill>
                <a:schemeClr val="dk1"/>
              </a:solidFill>
              <a:latin typeface="Times New Roman"/>
              <a:ea typeface="Times New Roman"/>
              <a:cs typeface="Times New Roman"/>
              <a:sym typeface="Times New Roman"/>
            </a:endParaRPr>
          </a:p>
          <a:p>
            <a:pPr indent="-285750" lvl="0" marL="285750" rtl="0" algn="l">
              <a:lnSpc>
                <a:spcPct val="90000"/>
              </a:lnSpc>
              <a:spcBef>
                <a:spcPts val="360"/>
              </a:spcBef>
              <a:spcAft>
                <a:spcPts val="0"/>
              </a:spcAft>
              <a:buClr>
                <a:srgbClr val="FF0000"/>
              </a:buClr>
              <a:buSzPts val="2400"/>
              <a:buFont typeface="Noto Sans Symbols"/>
              <a:buChar char="⮚"/>
            </a:pPr>
            <a:r>
              <a:rPr lang="en-US" sz="1800">
                <a:solidFill>
                  <a:schemeClr val="dk1"/>
                </a:solidFill>
                <a:latin typeface="Times New Roman"/>
                <a:ea typeface="Times New Roman"/>
                <a:cs typeface="Times New Roman"/>
                <a:sym typeface="Times New Roman"/>
              </a:rPr>
              <a:t>IMAP4 is </a:t>
            </a:r>
            <a:r>
              <a:rPr b="1" lang="en-US" sz="1800">
                <a:solidFill>
                  <a:srgbClr val="C00000"/>
                </a:solidFill>
                <a:latin typeface="Times New Roman"/>
                <a:ea typeface="Times New Roman"/>
                <a:cs typeface="Times New Roman"/>
                <a:sym typeface="Times New Roman"/>
              </a:rPr>
              <a:t>more powerful and more complex.</a:t>
            </a:r>
            <a:endParaRPr b="1">
              <a:solidFill>
                <a:srgbClr val="C00000"/>
              </a:solidFill>
              <a:latin typeface="Times New Roman"/>
              <a:ea typeface="Times New Roman"/>
              <a:cs typeface="Times New Roman"/>
              <a:sym typeface="Times New Roman"/>
            </a:endParaRPr>
          </a:p>
          <a:p>
            <a:pPr indent="-285750" lvl="0" marL="285750" rtl="0" algn="l">
              <a:lnSpc>
                <a:spcPct val="90000"/>
              </a:lnSpc>
              <a:spcBef>
                <a:spcPts val="360"/>
              </a:spcBef>
              <a:spcAft>
                <a:spcPts val="0"/>
              </a:spcAft>
              <a:buClr>
                <a:srgbClr val="FF0000"/>
              </a:buClr>
              <a:buSzPts val="2400"/>
              <a:buFont typeface="Noto Sans Symbols"/>
              <a:buChar char="⮚"/>
            </a:pPr>
            <a:r>
              <a:rPr b="1" lang="en-US" sz="1800">
                <a:solidFill>
                  <a:schemeClr val="dk1"/>
                </a:solidFill>
                <a:latin typeface="Times New Roman"/>
                <a:ea typeface="Times New Roman"/>
                <a:cs typeface="Times New Roman"/>
                <a:sym typeface="Times New Roman"/>
              </a:rPr>
              <a:t>POP3 is deficient in several ways</a:t>
            </a:r>
            <a:r>
              <a:rPr lang="en-US" sz="1800">
                <a:solidFill>
                  <a:schemeClr val="dk1"/>
                </a:solidFill>
                <a:latin typeface="Times New Roman"/>
                <a:ea typeface="Times New Roman"/>
                <a:cs typeface="Times New Roman"/>
                <a:sym typeface="Times New Roman"/>
              </a:rPr>
              <a:t>. It does not allow the user to organize her mail on the server; the user cannot have different folders on the server. </a:t>
            </a:r>
            <a:endParaRPr>
              <a:solidFill>
                <a:schemeClr val="dk1"/>
              </a:solidFill>
              <a:latin typeface="Times New Roman"/>
              <a:ea typeface="Times New Roman"/>
              <a:cs typeface="Times New Roman"/>
              <a:sym typeface="Times New Roman"/>
            </a:endParaRPr>
          </a:p>
          <a:p>
            <a:pPr indent="-285750" lvl="0" marL="285750" rtl="0" algn="l">
              <a:lnSpc>
                <a:spcPct val="90000"/>
              </a:lnSpc>
              <a:spcBef>
                <a:spcPts val="360"/>
              </a:spcBef>
              <a:spcAft>
                <a:spcPts val="0"/>
              </a:spcAft>
              <a:buClr>
                <a:srgbClr val="FF0000"/>
              </a:buClr>
              <a:buSzPts val="2400"/>
              <a:buFont typeface="Noto Sans Symbols"/>
              <a:buChar char="⮚"/>
            </a:pPr>
            <a:r>
              <a:rPr lang="en-US" sz="1800">
                <a:solidFill>
                  <a:schemeClr val="dk1"/>
                </a:solidFill>
                <a:latin typeface="Times New Roman"/>
                <a:ea typeface="Times New Roman"/>
                <a:cs typeface="Times New Roman"/>
                <a:sym typeface="Times New Roman"/>
              </a:rPr>
              <a:t>In addition, </a:t>
            </a:r>
            <a:r>
              <a:rPr b="1" lang="en-US" sz="1800">
                <a:solidFill>
                  <a:srgbClr val="C00000"/>
                </a:solidFill>
                <a:latin typeface="Times New Roman"/>
                <a:ea typeface="Times New Roman"/>
                <a:cs typeface="Times New Roman"/>
                <a:sym typeface="Times New Roman"/>
              </a:rPr>
              <a:t>POP3 does not allow </a:t>
            </a:r>
            <a:r>
              <a:rPr lang="en-US" sz="1800">
                <a:solidFill>
                  <a:schemeClr val="dk1"/>
                </a:solidFill>
                <a:latin typeface="Times New Roman"/>
                <a:ea typeface="Times New Roman"/>
                <a:cs typeface="Times New Roman"/>
                <a:sym typeface="Times New Roman"/>
              </a:rPr>
              <a:t>the user to partially check the contents of the mail before downloading.</a:t>
            </a:r>
            <a:endParaRPr>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136525" lvl="0" marL="257175" rtl="0" algn="l">
              <a:lnSpc>
                <a:spcPct val="170000"/>
              </a:lnSpc>
              <a:spcBef>
                <a:spcPts val="0"/>
              </a:spcBef>
              <a:spcAft>
                <a:spcPts val="0"/>
              </a:spcAft>
              <a:buClr>
                <a:schemeClr val="dk1"/>
              </a:buClr>
              <a:buSzPts val="1900"/>
              <a:buFont typeface="Noto Sans Symbols"/>
              <a:buNone/>
            </a:pPr>
            <a:r>
              <a:t/>
            </a:r>
            <a:endParaRPr>
              <a:solidFill>
                <a:schemeClr val="dk1"/>
              </a:solidFill>
              <a:latin typeface="Times New Roman"/>
              <a:ea typeface="Times New Roman"/>
              <a:cs typeface="Times New Roman"/>
              <a:sym typeface="Times New Roman"/>
            </a:endParaRPr>
          </a:p>
        </p:txBody>
      </p:sp>
      <p:pic>
        <p:nvPicPr>
          <p:cNvPr id="1316" name="Google Shape;1316;p81"/>
          <p:cNvPicPr preferRelativeResize="0"/>
          <p:nvPr/>
        </p:nvPicPr>
        <p:blipFill rotWithShape="1">
          <a:blip r:embed="rId3">
            <a:alphaModFix/>
          </a:blip>
          <a:srcRect b="0" l="0" r="0" t="0"/>
          <a:stretch/>
        </p:blipFill>
        <p:spPr>
          <a:xfrm>
            <a:off x="757129" y="815686"/>
            <a:ext cx="7829550" cy="1958687"/>
          </a:xfrm>
          <a:prstGeom prst="rect">
            <a:avLst/>
          </a:prstGeom>
          <a:noFill/>
          <a:ln>
            <a:noFill/>
          </a:ln>
        </p:spPr>
      </p:pic>
      <p:cxnSp>
        <p:nvCxnSpPr>
          <p:cNvPr id="1317" name="Google Shape;1317;p8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18" name="Google Shape;1318;p8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19" name="Google Shape;1319;p8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20" name="Google Shape;1320;p8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21" name="Google Shape;1321;p8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50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8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27" name="Google Shape;1327;p82"/>
          <p:cNvSpPr txBox="1"/>
          <p:nvPr>
            <p:ph idx="4294967295" type="title"/>
          </p:nvPr>
        </p:nvSpPr>
        <p:spPr>
          <a:xfrm>
            <a:off x="0" y="-50694"/>
            <a:ext cx="87803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170000"/>
              </a:lnSpc>
              <a:spcBef>
                <a:spcPts val="0"/>
              </a:spcBef>
              <a:spcAft>
                <a:spcPts val="0"/>
              </a:spcAft>
              <a:buClr>
                <a:schemeClr val="dk1"/>
              </a:buClr>
              <a:buSzPct val="123456"/>
              <a:buNone/>
            </a:pPr>
            <a:r>
              <a:rPr lang="en-US">
                <a:latin typeface="Times New Roman"/>
                <a:ea typeface="Times New Roman"/>
                <a:cs typeface="Times New Roman"/>
                <a:sym typeface="Times New Roman"/>
              </a:rPr>
              <a:t>       POP3 Protocol</a:t>
            </a:r>
            <a:endParaRPr>
              <a:latin typeface="Times New Roman"/>
              <a:ea typeface="Times New Roman"/>
              <a:cs typeface="Times New Roman"/>
              <a:sym typeface="Times New Roman"/>
            </a:endParaRPr>
          </a:p>
        </p:txBody>
      </p:sp>
      <p:sp>
        <p:nvSpPr>
          <p:cNvPr id="1328" name="Google Shape;1328;p82"/>
          <p:cNvSpPr txBox="1"/>
          <p:nvPr>
            <p:ph idx="4294967295" type="body"/>
          </p:nvPr>
        </p:nvSpPr>
        <p:spPr>
          <a:xfrm>
            <a:off x="665018" y="789080"/>
            <a:ext cx="7969827" cy="4073236"/>
          </a:xfrm>
          <a:prstGeom prst="rect">
            <a:avLst/>
          </a:prstGeom>
          <a:noFill/>
          <a:ln>
            <a:noFill/>
          </a:ln>
        </p:spPr>
        <p:txBody>
          <a:bodyPr anchorCtr="0" anchor="t" bIns="34275" lIns="68550" spcFirstLastPara="1" rIns="68550" wrap="square" tIns="34275">
            <a:noAutofit/>
          </a:bodyPr>
          <a:lstStyle/>
          <a:p>
            <a:pPr indent="-342900" lvl="0" marL="34290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POP3 is a one-way client-server protocol in which email is received and held on the email server. The "3" refers to the third version of the original POP protocol.</a:t>
            </a:r>
            <a:endParaRPr/>
          </a:p>
          <a:p>
            <a:pPr indent="-342900" lvl="0" marL="34290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Thus, POP3 offers a means of downloading email from a </a:t>
            </a:r>
            <a:r>
              <a:rPr lang="en-US" sz="18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server</a:t>
            </a:r>
            <a:r>
              <a:rPr lang="en-US" sz="1800">
                <a:solidFill>
                  <a:schemeClr val="dk1"/>
                </a:solidFill>
                <a:latin typeface="Times New Roman"/>
                <a:ea typeface="Times New Roman"/>
                <a:cs typeface="Times New Roman"/>
                <a:sym typeface="Times New Roman"/>
              </a:rPr>
              <a:t> to the client so the recipient can view the email offline. POP3 can be thought of as a "store-and-forward" service.</a:t>
            </a:r>
            <a:endParaRPr/>
          </a:p>
          <a:p>
            <a:pPr indent="-342900" lvl="0" marL="34290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Once the email is on the client, POP3 then deletes it from the server. With some implementations, users or an administrator can specify that mail be saved for some time</a:t>
            </a:r>
            <a:endParaRPr/>
          </a:p>
          <a:p>
            <a:pPr indent="-342900" lvl="0" marL="342900" rtl="0" algn="just">
              <a:lnSpc>
                <a:spcPct val="100000"/>
              </a:lnSpc>
              <a:spcBef>
                <a:spcPts val="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since POP3 is built into standard internet browsers, including </a:t>
            </a:r>
            <a:r>
              <a:rPr lang="en-US" sz="1800" u="sng">
                <a:latin typeface="Times New Roman"/>
                <a:ea typeface="Times New Roman"/>
                <a:cs typeface="Times New Roman"/>
                <a:sym typeface="Times New Roman"/>
              </a:rPr>
              <a:t>Internet </a:t>
            </a:r>
            <a:r>
              <a:rPr lang="en-US" sz="1800">
                <a:latin typeface="Times New Roman"/>
                <a:ea typeface="Times New Roman"/>
                <a:cs typeface="Times New Roman"/>
                <a:sym typeface="Times New Roman"/>
              </a:rPr>
              <a:t>Explorer and Mozilla Thunderbird, users can check their email even without an email client.</a:t>
            </a:r>
            <a:endParaRPr/>
          </a:p>
          <a:p>
            <a:pPr indent="0" lvl="0" marL="0" rtl="0" algn="just">
              <a:lnSpc>
                <a:spcPct val="100000"/>
              </a:lnSpc>
              <a:spcBef>
                <a:spcPts val="0"/>
              </a:spcBef>
              <a:spcAft>
                <a:spcPts val="0"/>
              </a:spcAft>
              <a:buClr>
                <a:schemeClr val="dk1"/>
              </a:buClr>
              <a:buSzPts val="1800"/>
              <a:buNone/>
            </a:pPr>
            <a:r>
              <a:rPr b="1" lang="en-US" sz="1800">
                <a:solidFill>
                  <a:schemeClr val="dk1"/>
                </a:solidFill>
                <a:latin typeface="Times New Roman"/>
                <a:ea typeface="Times New Roman"/>
                <a:cs typeface="Times New Roman"/>
                <a:sym typeface="Times New Roman"/>
              </a:rPr>
              <a:t>POP3 ports</a:t>
            </a:r>
            <a:endParaRPr/>
          </a:p>
          <a:p>
            <a:pPr indent="-342900" lvl="0" marL="34290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port 110: default, non-encrypted port; and</a:t>
            </a:r>
            <a:endParaRPr/>
          </a:p>
          <a:p>
            <a:pPr indent="-342900" lvl="0" marL="34290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port 995: should be used when the user needs to connect using POP3 securely.</a:t>
            </a:r>
            <a:endParaRPr/>
          </a:p>
          <a:p>
            <a:pPr indent="-228600" lvl="0" marL="342900" rtl="0" algn="just">
              <a:lnSpc>
                <a:spcPct val="100000"/>
              </a:lnSpc>
              <a:spcBef>
                <a:spcPts val="0"/>
              </a:spcBef>
              <a:spcAft>
                <a:spcPts val="0"/>
              </a:spcAft>
              <a:buClr>
                <a:schemeClr val="dk1"/>
              </a:buClr>
              <a:buSzPts val="1800"/>
              <a:buFont typeface="Noto Sans Symbols"/>
              <a:buNone/>
            </a:pPr>
            <a:r>
              <a:t/>
            </a:r>
            <a:endParaRPr sz="1800">
              <a:solidFill>
                <a:schemeClr val="dk1"/>
              </a:solidFill>
              <a:latin typeface="Times New Roman"/>
              <a:ea typeface="Times New Roman"/>
              <a:cs typeface="Times New Roman"/>
              <a:sym typeface="Times New Roman"/>
            </a:endParaRPr>
          </a:p>
        </p:txBody>
      </p:sp>
      <p:cxnSp>
        <p:nvCxnSpPr>
          <p:cNvPr id="1329" name="Google Shape;1329;p8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30" name="Google Shape;1330;p8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31" name="Google Shape;1331;p8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32" name="Google Shape;1332;p8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33" name="Google Shape;1333;p8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8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39" name="Google Shape;1339;p83"/>
          <p:cNvSpPr txBox="1"/>
          <p:nvPr>
            <p:ph idx="4294967295" type="title"/>
          </p:nvPr>
        </p:nvSpPr>
        <p:spPr>
          <a:xfrm>
            <a:off x="0" y="-50694"/>
            <a:ext cx="87803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170000"/>
              </a:lnSpc>
              <a:spcBef>
                <a:spcPts val="0"/>
              </a:spcBef>
              <a:spcAft>
                <a:spcPts val="0"/>
              </a:spcAft>
              <a:buClr>
                <a:schemeClr val="dk1"/>
              </a:buClr>
              <a:buSzPct val="123456"/>
              <a:buNone/>
            </a:pPr>
            <a:r>
              <a:rPr lang="en-US">
                <a:latin typeface="Times New Roman"/>
                <a:ea typeface="Times New Roman"/>
                <a:cs typeface="Times New Roman"/>
                <a:sym typeface="Times New Roman"/>
              </a:rPr>
              <a:t>       POP3 Protocol: Working</a:t>
            </a:r>
            <a:endParaRPr>
              <a:latin typeface="Times New Roman"/>
              <a:ea typeface="Times New Roman"/>
              <a:cs typeface="Times New Roman"/>
              <a:sym typeface="Times New Roman"/>
            </a:endParaRPr>
          </a:p>
        </p:txBody>
      </p:sp>
      <p:sp>
        <p:nvSpPr>
          <p:cNvPr id="1340" name="Google Shape;1340;p83"/>
          <p:cNvSpPr txBox="1"/>
          <p:nvPr>
            <p:ph idx="4294967295" type="body"/>
          </p:nvPr>
        </p:nvSpPr>
        <p:spPr>
          <a:xfrm>
            <a:off x="665018" y="789080"/>
            <a:ext cx="7969827" cy="4073236"/>
          </a:xfrm>
          <a:prstGeom prst="rect">
            <a:avLst/>
          </a:prstGeom>
          <a:noFill/>
          <a:ln>
            <a:noFill/>
          </a:ln>
        </p:spPr>
        <p:txBody>
          <a:bodyPr anchorCtr="0" anchor="t" bIns="34275" lIns="68550" spcFirstLastPara="1" rIns="68550" wrap="square" tIns="34275">
            <a:noAutofit/>
          </a:bodyPr>
          <a:lstStyle/>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server starts POP3 service by listening on TCP port 110. </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When a client wishes to use POP3 for email retrieval, it establishes a TCP connection with the server host. </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rgbClr val="FF0000"/>
                </a:solidFill>
                <a:latin typeface="Times New Roman"/>
                <a:ea typeface="Times New Roman"/>
                <a:cs typeface="Times New Roman"/>
                <a:sym typeface="Times New Roman"/>
              </a:rPr>
              <a:t>Authorization state: </a:t>
            </a:r>
            <a:r>
              <a:rPr lang="en-US" sz="2000">
                <a:solidFill>
                  <a:schemeClr val="dk1"/>
                </a:solidFill>
                <a:latin typeface="Times New Roman"/>
                <a:ea typeface="Times New Roman"/>
                <a:cs typeface="Times New Roman"/>
                <a:sym typeface="Times New Roman"/>
              </a:rPr>
              <a:t>Once this connection is established, the POP3 server sends a greeting. </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rgbClr val="FF0000"/>
                </a:solidFill>
              </a:rPr>
              <a:t>Transaction state:</a:t>
            </a:r>
            <a:r>
              <a:rPr lang="en-US" sz="2000"/>
              <a:t> the client and server exchange commands and responses until the connection is either closed or aborted</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rgbClr val="FF0000"/>
                </a:solidFill>
              </a:rPr>
              <a:t>Update state</a:t>
            </a:r>
            <a:r>
              <a:rPr lang="en-US" sz="2000"/>
              <a:t>: It is entered when client gives QUIT command. The POP3 server releases any resources acquired during the </a:t>
            </a:r>
            <a:r>
              <a:rPr i="1" lang="en-US" sz="2000"/>
              <a:t>transaction</a:t>
            </a:r>
            <a:r>
              <a:rPr lang="en-US" sz="2000"/>
              <a:t> state, and says "goodbye," which is when the TCP connection is closed. </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t>After the POP3 session enters the </a:t>
            </a:r>
            <a:r>
              <a:rPr i="1" lang="en-US" sz="2000"/>
              <a:t>update</a:t>
            </a:r>
            <a:r>
              <a:rPr lang="en-US" sz="2000"/>
              <a:t> state, the POP3 server deletes the message.</a:t>
            </a:r>
            <a:endParaRPr/>
          </a:p>
          <a:p>
            <a:pPr indent="-323850" lvl="0" marL="457200" marR="0" rtl="0" algn="l">
              <a:lnSpc>
                <a:spcPct val="90000"/>
              </a:lnSpc>
              <a:spcBef>
                <a:spcPts val="900"/>
              </a:spcBef>
              <a:spcAft>
                <a:spcPts val="0"/>
              </a:spcAft>
              <a:buClr>
                <a:schemeClr val="accent1"/>
              </a:buClr>
              <a:buSzPts val="1500"/>
              <a:buFont typeface="Calibri"/>
              <a:buChar char=" "/>
            </a:pPr>
            <a:br>
              <a:rPr lang="en-US" sz="2000"/>
            </a:br>
            <a:endParaRPr sz="2000">
              <a:solidFill>
                <a:srgbClr val="FF0000"/>
              </a:solidFill>
              <a:latin typeface="Times New Roman"/>
              <a:ea typeface="Times New Roman"/>
              <a:cs typeface="Times New Roman"/>
              <a:sym typeface="Times New Roman"/>
            </a:endParaRPr>
          </a:p>
        </p:txBody>
      </p:sp>
      <p:cxnSp>
        <p:nvCxnSpPr>
          <p:cNvPr id="1341" name="Google Shape;1341;p8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42" name="Google Shape;1342;p8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43" name="Google Shape;1343;p8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44" name="Google Shape;1344;p8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45" name="Google Shape;1345;p8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8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51" name="Google Shape;1351;p84"/>
          <p:cNvSpPr txBox="1"/>
          <p:nvPr>
            <p:ph idx="4294967295" type="title"/>
          </p:nvPr>
        </p:nvSpPr>
        <p:spPr>
          <a:xfrm>
            <a:off x="0" y="-50694"/>
            <a:ext cx="87803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170000"/>
              </a:lnSpc>
              <a:spcBef>
                <a:spcPts val="0"/>
              </a:spcBef>
              <a:spcAft>
                <a:spcPts val="0"/>
              </a:spcAft>
              <a:buClr>
                <a:schemeClr val="dk1"/>
              </a:buClr>
              <a:buSzPct val="123456"/>
              <a:buNone/>
            </a:pPr>
            <a:r>
              <a:rPr lang="en-US">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IMAP4 Protocol</a:t>
            </a:r>
            <a:endParaRPr>
              <a:latin typeface="Times New Roman"/>
              <a:ea typeface="Times New Roman"/>
              <a:cs typeface="Times New Roman"/>
              <a:sym typeface="Times New Roman"/>
            </a:endParaRPr>
          </a:p>
        </p:txBody>
      </p:sp>
      <p:sp>
        <p:nvSpPr>
          <p:cNvPr id="1352" name="Google Shape;1352;p84"/>
          <p:cNvSpPr txBox="1"/>
          <p:nvPr>
            <p:ph idx="4294967295" type="body"/>
          </p:nvPr>
        </p:nvSpPr>
        <p:spPr>
          <a:xfrm>
            <a:off x="665018" y="789080"/>
            <a:ext cx="7969827" cy="4073236"/>
          </a:xfrm>
          <a:prstGeom prst="rect">
            <a:avLst/>
          </a:prstGeom>
          <a:noFill/>
          <a:ln>
            <a:noFill/>
          </a:ln>
        </p:spPr>
        <p:txBody>
          <a:bodyPr anchorCtr="0" anchor="t" bIns="34275" lIns="68550" spcFirstLastPara="1" rIns="68550" wrap="square" tIns="34275">
            <a:noAutofit/>
          </a:bodyPr>
          <a:lstStyle/>
          <a:p>
            <a:pPr indent="-342900" lvl="0" marL="342900" rtl="0" algn="just">
              <a:lnSpc>
                <a:spcPct val="100000"/>
              </a:lnSpc>
              <a:spcBef>
                <a:spcPts val="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Internet Message Access Protocol (IMAP)</a:t>
            </a:r>
            <a:r>
              <a:rPr lang="en-US" sz="2000">
                <a:solidFill>
                  <a:schemeClr val="dk1"/>
                </a:solidFill>
                <a:latin typeface="Times New Roman"/>
                <a:ea typeface="Times New Roman"/>
                <a:cs typeface="Times New Roman"/>
                <a:sym typeface="Times New Roman"/>
              </a:rPr>
              <a:t> is an application layer protocol that operates as a contract for receiving emails from the mail server.</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IMAP is an alternative email retrieval protocol. </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IMAP allows the user to retain email on the server, where the email can be organized in folders.</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Like POP3, IMAP is supported by all modern email clients and web servers.</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Unlike POP3, IMAP synchronizes the email across multiple devices or clients, making it more suitable than POP3 when a user is working with many devices or wants to access email from multiple locations. </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IMAP works on ports 143(non secured) and 993(secured).</a:t>
            </a:r>
            <a:endParaRPr sz="2000">
              <a:solidFill>
                <a:schemeClr val="dk1"/>
              </a:solidFill>
              <a:latin typeface="Times New Roman"/>
              <a:ea typeface="Times New Roman"/>
              <a:cs typeface="Times New Roman"/>
              <a:sym typeface="Times New Roman"/>
            </a:endParaRPr>
          </a:p>
        </p:txBody>
      </p:sp>
      <p:cxnSp>
        <p:nvCxnSpPr>
          <p:cNvPr id="1353" name="Google Shape;1353;p8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54" name="Google Shape;1354;p8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55" name="Google Shape;1355;p8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56" name="Google Shape;1356;p8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57" name="Google Shape;1357;p8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8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63" name="Google Shape;1363;p85"/>
          <p:cNvSpPr txBox="1"/>
          <p:nvPr>
            <p:ph idx="4294967295" type="title"/>
          </p:nvPr>
        </p:nvSpPr>
        <p:spPr>
          <a:xfrm>
            <a:off x="0" y="-50694"/>
            <a:ext cx="87803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170000"/>
              </a:lnSpc>
              <a:spcBef>
                <a:spcPts val="0"/>
              </a:spcBef>
              <a:spcAft>
                <a:spcPts val="0"/>
              </a:spcAft>
              <a:buClr>
                <a:schemeClr val="dk1"/>
              </a:buClr>
              <a:buSzPct val="123456"/>
              <a:buNone/>
            </a:pPr>
            <a:r>
              <a:rPr lang="en-US">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IMAP4 Protocol</a:t>
            </a:r>
            <a:endParaRPr>
              <a:latin typeface="Times New Roman"/>
              <a:ea typeface="Times New Roman"/>
              <a:cs typeface="Times New Roman"/>
              <a:sym typeface="Times New Roman"/>
            </a:endParaRPr>
          </a:p>
        </p:txBody>
      </p:sp>
      <p:sp>
        <p:nvSpPr>
          <p:cNvPr id="1364" name="Google Shape;1364;p85"/>
          <p:cNvSpPr txBox="1"/>
          <p:nvPr>
            <p:ph idx="4294967295" type="body"/>
          </p:nvPr>
        </p:nvSpPr>
        <p:spPr>
          <a:xfrm>
            <a:off x="665018" y="789080"/>
            <a:ext cx="7969827" cy="4073236"/>
          </a:xfrm>
          <a:prstGeom prst="rect">
            <a:avLst/>
          </a:prstGeom>
          <a:noFill/>
          <a:ln>
            <a:noFill/>
          </a:ln>
        </p:spPr>
        <p:txBody>
          <a:bodyPr anchorCtr="0" anchor="t" bIns="34275" lIns="68550" spcFirstLastPara="1" rIns="68550" wrap="square" tIns="34275">
            <a:noAutofit/>
          </a:bodyPr>
          <a:lstStyle/>
          <a:p>
            <a:pPr indent="0" lvl="0" marL="0" rtl="0" algn="just">
              <a:lnSpc>
                <a:spcPct val="100000"/>
              </a:lnSpc>
              <a:spcBef>
                <a:spcPts val="0"/>
              </a:spcBef>
              <a:spcAft>
                <a:spcPts val="0"/>
              </a:spcAft>
              <a:buClr>
                <a:schemeClr val="dk1"/>
              </a:buClr>
              <a:buSzPts val="2000"/>
              <a:buNone/>
            </a:pPr>
            <a:r>
              <a:rPr lang="en-US" sz="2000">
                <a:solidFill>
                  <a:schemeClr val="dk1"/>
                </a:solidFill>
                <a:latin typeface="Times New Roman"/>
                <a:ea typeface="Times New Roman"/>
                <a:cs typeface="Times New Roman"/>
                <a:sym typeface="Times New Roman"/>
              </a:rPr>
              <a:t>Features of IMAP :</a:t>
            </a:r>
            <a:endParaRPr/>
          </a:p>
          <a:p>
            <a:pPr indent="-215900" lvl="0" marL="342900" rtl="0" algn="just">
              <a:lnSpc>
                <a:spcPct val="100000"/>
              </a:lnSpc>
              <a:spcBef>
                <a:spcPts val="0"/>
              </a:spcBef>
              <a:spcAft>
                <a:spcPts val="0"/>
              </a:spcAft>
              <a:buClr>
                <a:schemeClr val="dk1"/>
              </a:buClr>
              <a:buSzPts val="2000"/>
              <a:buFont typeface="Noto Sans Symbols"/>
              <a:buNone/>
            </a:pPr>
            <a:r>
              <a:t/>
            </a:r>
            <a:endParaRPr sz="20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It is capable of managing multiple mailboxes and organizing them into various categories.</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Provides adding of message flags to keep track of which messages are being seen.</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It is capable of deciding whether to retrieve email from a mail server before downloading.</a:t>
            </a:r>
            <a:endParaRPr/>
          </a:p>
          <a:p>
            <a:pPr indent="-342900" lvl="0" marL="342900" rtl="0" algn="just">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It makes it easy to download media when multiple files are attached.</a:t>
            </a:r>
            <a:endParaRPr sz="2000">
              <a:solidFill>
                <a:schemeClr val="dk1"/>
              </a:solidFill>
              <a:latin typeface="Times New Roman"/>
              <a:ea typeface="Times New Roman"/>
              <a:cs typeface="Times New Roman"/>
              <a:sym typeface="Times New Roman"/>
            </a:endParaRPr>
          </a:p>
        </p:txBody>
      </p:sp>
      <p:cxnSp>
        <p:nvCxnSpPr>
          <p:cNvPr id="1365" name="Google Shape;1365;p8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66" name="Google Shape;1366;p8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67" name="Google Shape;1367;p8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68" name="Google Shape;1368;p8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69" name="Google Shape;1369;p8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8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75" name="Google Shape;1375;p86"/>
          <p:cNvSpPr txBox="1"/>
          <p:nvPr>
            <p:ph idx="4294967295" type="title"/>
          </p:nvPr>
        </p:nvSpPr>
        <p:spPr>
          <a:xfrm>
            <a:off x="0" y="215757"/>
            <a:ext cx="8780318" cy="231934"/>
          </a:xfrm>
          <a:prstGeom prst="rect">
            <a:avLst/>
          </a:prstGeom>
          <a:noFill/>
          <a:ln>
            <a:noFill/>
          </a:ln>
        </p:spPr>
        <p:txBody>
          <a:bodyPr anchorCtr="0" anchor="ctr" bIns="34275" lIns="68550" spcFirstLastPara="1" rIns="68550" wrap="square" tIns="34275">
            <a:noAutofit/>
          </a:bodyPr>
          <a:lstStyle/>
          <a:p>
            <a:pPr indent="0" lvl="0" marL="0" rtl="0" algn="ctr">
              <a:lnSpc>
                <a:spcPct val="170000"/>
              </a:lnSpc>
              <a:spcBef>
                <a:spcPts val="0"/>
              </a:spcBef>
              <a:spcAft>
                <a:spcPts val="0"/>
              </a:spcAft>
              <a:buClr>
                <a:schemeClr val="dk1"/>
              </a:buClr>
              <a:buSzPts val="4000"/>
              <a:buNone/>
            </a:pPr>
            <a:r>
              <a:rPr lang="en-US" sz="2800">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IMAP4 Protocol</a:t>
            </a:r>
            <a:endParaRPr sz="2800">
              <a:latin typeface="Times New Roman"/>
              <a:ea typeface="Times New Roman"/>
              <a:cs typeface="Times New Roman"/>
              <a:sym typeface="Times New Roman"/>
            </a:endParaRPr>
          </a:p>
        </p:txBody>
      </p:sp>
      <p:sp>
        <p:nvSpPr>
          <p:cNvPr id="1376" name="Google Shape;1376;p86"/>
          <p:cNvSpPr txBox="1"/>
          <p:nvPr>
            <p:ph idx="4294967295" type="body"/>
          </p:nvPr>
        </p:nvSpPr>
        <p:spPr>
          <a:xfrm>
            <a:off x="708420" y="531237"/>
            <a:ext cx="7969827" cy="4073236"/>
          </a:xfrm>
          <a:prstGeom prst="rect">
            <a:avLst/>
          </a:prstGeom>
          <a:noFill/>
          <a:ln>
            <a:noFill/>
          </a:ln>
        </p:spPr>
        <p:txBody>
          <a:bodyPr anchorCtr="0" anchor="t" bIns="34275" lIns="68550" spcFirstLastPara="1" rIns="68550" wrap="square" tIns="34275">
            <a:noAutofit/>
          </a:bodyPr>
          <a:lstStyle/>
          <a:p>
            <a:pPr indent="0" lvl="0" marL="0" rtl="0" algn="just">
              <a:lnSpc>
                <a:spcPct val="100000"/>
              </a:lnSpc>
              <a:spcBef>
                <a:spcPts val="0"/>
              </a:spcBef>
              <a:spcAft>
                <a:spcPts val="0"/>
              </a:spcAft>
              <a:buClr>
                <a:schemeClr val="dk1"/>
              </a:buClr>
              <a:buSzPts val="1800"/>
              <a:buNone/>
            </a:pPr>
            <a:r>
              <a:rPr b="1" lang="en-US" sz="1800">
                <a:solidFill>
                  <a:schemeClr val="dk1"/>
                </a:solidFill>
                <a:latin typeface="Times New Roman"/>
                <a:ea typeface="Times New Roman"/>
                <a:cs typeface="Times New Roman"/>
                <a:sym typeface="Times New Roman"/>
              </a:rPr>
              <a:t>Advantages :</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It offers synchronization across all the maintained sessions by the user.</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It provides security over POP3 protocol as the email only exists on the IMAP server.</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Users have remote access to all the contents.</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It offers easy migration between the devices as it is synchronized by a centralized server.</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There is no need to physically allocate any storage to save contents.</a:t>
            </a:r>
            <a:endParaRPr/>
          </a:p>
          <a:p>
            <a:pPr indent="0" lvl="0" marL="0" rtl="0" algn="just">
              <a:lnSpc>
                <a:spcPct val="100000"/>
              </a:lnSpc>
              <a:spcBef>
                <a:spcPts val="0"/>
              </a:spcBef>
              <a:spcAft>
                <a:spcPts val="0"/>
              </a:spcAft>
              <a:buClr>
                <a:schemeClr val="dk1"/>
              </a:buClr>
              <a:buSzPts val="1800"/>
              <a:buNone/>
            </a:pPr>
            <a:r>
              <a:t/>
            </a:r>
            <a:endParaRPr sz="18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None/>
            </a:pPr>
            <a:r>
              <a:rPr b="1" lang="en-US" sz="1800">
                <a:solidFill>
                  <a:schemeClr val="dk1"/>
                </a:solidFill>
                <a:latin typeface="Times New Roman"/>
                <a:ea typeface="Times New Roman"/>
                <a:cs typeface="Times New Roman"/>
                <a:sym typeface="Times New Roman"/>
              </a:rPr>
              <a:t>Disadvantages :</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IMAP is complex to maintain.</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Emails of the user are only available when there is an internet connection.</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It is slower to load messages.</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Some emails don’t support IMAP which makes it difficult to manage.</a:t>
            </a:r>
            <a:endParaRPr/>
          </a:p>
          <a:p>
            <a:pPr indent="-285750" lvl="0" marL="285750"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Many browser-based solutions are unavailable due to not support of IMAP.</a:t>
            </a:r>
            <a:endParaRPr sz="1800">
              <a:solidFill>
                <a:schemeClr val="dk1"/>
              </a:solidFill>
              <a:latin typeface="Times New Roman"/>
              <a:ea typeface="Times New Roman"/>
              <a:cs typeface="Times New Roman"/>
              <a:sym typeface="Times New Roman"/>
            </a:endParaRPr>
          </a:p>
        </p:txBody>
      </p:sp>
      <p:sp>
        <p:nvSpPr>
          <p:cNvPr id="1377" name="Google Shape;1377;p8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1378" name="Google Shape;1378;p8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8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84" name="Google Shape;1384;p87"/>
          <p:cNvSpPr txBox="1"/>
          <p:nvPr>
            <p:ph idx="4294967295" type="title"/>
          </p:nvPr>
        </p:nvSpPr>
        <p:spPr>
          <a:xfrm>
            <a:off x="0" y="-50694"/>
            <a:ext cx="87803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170000"/>
              </a:lnSpc>
              <a:spcBef>
                <a:spcPts val="0"/>
              </a:spcBef>
              <a:spcAft>
                <a:spcPts val="0"/>
              </a:spcAft>
              <a:buClr>
                <a:schemeClr val="dk1"/>
              </a:buClr>
              <a:buSzPct val="123456"/>
              <a:buNone/>
            </a:pPr>
            <a:r>
              <a:rPr lang="en-US">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IMAP4</a:t>
            </a:r>
            <a:r>
              <a:rPr lang="en-US">
                <a:latin typeface="Times New Roman"/>
                <a:ea typeface="Times New Roman"/>
                <a:cs typeface="Times New Roman"/>
                <a:sym typeface="Times New Roman"/>
              </a:rPr>
              <a:t> provides the following extra functions</a:t>
            </a:r>
            <a:endParaRPr>
              <a:latin typeface="Times New Roman"/>
              <a:ea typeface="Times New Roman"/>
              <a:cs typeface="Times New Roman"/>
              <a:sym typeface="Times New Roman"/>
            </a:endParaRPr>
          </a:p>
        </p:txBody>
      </p:sp>
      <p:sp>
        <p:nvSpPr>
          <p:cNvPr id="1385" name="Google Shape;1385;p87"/>
          <p:cNvSpPr txBox="1"/>
          <p:nvPr>
            <p:ph idx="4294967295" type="body"/>
          </p:nvPr>
        </p:nvSpPr>
        <p:spPr>
          <a:xfrm>
            <a:off x="665018" y="789080"/>
            <a:ext cx="7969827" cy="4073236"/>
          </a:xfrm>
          <a:prstGeom prst="rect">
            <a:avLst/>
          </a:prstGeom>
          <a:noFill/>
          <a:ln>
            <a:noFill/>
          </a:ln>
        </p:spPr>
        <p:txBody>
          <a:bodyPr anchorCtr="0" anchor="t" bIns="34275" lIns="68550" spcFirstLastPara="1" rIns="68550" wrap="square" tIns="34275">
            <a:noAutofit/>
          </a:bodyPr>
          <a:lstStyle/>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check the e-mail header </a:t>
            </a:r>
            <a:r>
              <a:rPr lang="en-US" sz="2500">
                <a:solidFill>
                  <a:schemeClr val="dk1"/>
                </a:solidFill>
                <a:latin typeface="Times New Roman"/>
                <a:ea typeface="Times New Roman"/>
                <a:cs typeface="Times New Roman"/>
                <a:sym typeface="Times New Roman"/>
              </a:rPr>
              <a:t>prior to downloading.</a:t>
            </a:r>
            <a:endParaRPr sz="25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search the contents </a:t>
            </a:r>
            <a:r>
              <a:rPr lang="en-US" sz="2500">
                <a:solidFill>
                  <a:schemeClr val="dk1"/>
                </a:solidFill>
                <a:latin typeface="Times New Roman"/>
                <a:ea typeface="Times New Roman"/>
                <a:cs typeface="Times New Roman"/>
                <a:sym typeface="Times New Roman"/>
              </a:rPr>
              <a:t>of the e-mail for a specific string of characters prior to  downloading.</a:t>
            </a:r>
            <a:endParaRPr sz="25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partially download e-mail</a:t>
            </a:r>
            <a:r>
              <a:rPr lang="en-US" sz="2500">
                <a:solidFill>
                  <a:schemeClr val="dk1"/>
                </a:solidFill>
                <a:latin typeface="Times New Roman"/>
                <a:ea typeface="Times New Roman"/>
                <a:cs typeface="Times New Roman"/>
                <a:sym typeface="Times New Roman"/>
              </a:rPr>
              <a:t>. This is especially useful if bandwidth is limited and the e-mail contains multimedia with high bandwidth requirements.</a:t>
            </a:r>
            <a:endParaRPr sz="25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a:t>
            </a:r>
            <a:r>
              <a:rPr lang="en-US" sz="2500">
                <a:solidFill>
                  <a:srgbClr val="C00000"/>
                </a:solidFill>
                <a:latin typeface="Times New Roman"/>
                <a:ea typeface="Times New Roman"/>
                <a:cs typeface="Times New Roman"/>
                <a:sym typeface="Times New Roman"/>
              </a:rPr>
              <a:t>can </a:t>
            </a:r>
            <a:r>
              <a:rPr b="1" lang="en-US" sz="2500">
                <a:solidFill>
                  <a:srgbClr val="C00000"/>
                </a:solidFill>
                <a:latin typeface="Times New Roman"/>
                <a:ea typeface="Times New Roman"/>
                <a:cs typeface="Times New Roman"/>
                <a:sym typeface="Times New Roman"/>
              </a:rPr>
              <a:t>create, delete, or rename mailboxes on the mail server.</a:t>
            </a:r>
            <a:endParaRPr b="1" sz="2500">
              <a:solidFill>
                <a:srgbClr val="C00000"/>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create a hierarchy of mailboxes in a folder for e-mail storage.</a:t>
            </a:r>
            <a:endParaRPr sz="2500">
              <a:solidFill>
                <a:srgbClr val="C00000"/>
              </a:solidFill>
              <a:latin typeface="Times New Roman"/>
              <a:ea typeface="Times New Roman"/>
              <a:cs typeface="Times New Roman"/>
              <a:sym typeface="Times New Roman"/>
            </a:endParaRPr>
          </a:p>
        </p:txBody>
      </p:sp>
      <p:cxnSp>
        <p:nvCxnSpPr>
          <p:cNvPr id="1386" name="Google Shape;1386;p8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87" name="Google Shape;1387;p8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88" name="Google Shape;1388;p8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89" name="Google Shape;1389;p8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90" name="Google Shape;1390;p8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88"/>
          <p:cNvSpPr txBox="1"/>
          <p:nvPr>
            <p:ph idx="4294967295" type="title"/>
          </p:nvPr>
        </p:nvSpPr>
        <p:spPr>
          <a:xfrm>
            <a:off x="0" y="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Comparison of POP3 and IMAP</a:t>
            </a:r>
            <a:endParaRPr>
              <a:latin typeface="Times New Roman"/>
              <a:ea typeface="Times New Roman"/>
              <a:cs typeface="Times New Roman"/>
              <a:sym typeface="Times New Roman"/>
            </a:endParaRPr>
          </a:p>
        </p:txBody>
      </p:sp>
      <p:pic>
        <p:nvPicPr>
          <p:cNvPr descr="7-17" id="1397" name="Google Shape;1397;p88"/>
          <p:cNvPicPr preferRelativeResize="0"/>
          <p:nvPr/>
        </p:nvPicPr>
        <p:blipFill rotWithShape="1">
          <a:blip r:embed="rId3">
            <a:alphaModFix/>
          </a:blip>
          <a:srcRect b="0" l="0" r="0" t="0"/>
          <a:stretch/>
        </p:blipFill>
        <p:spPr>
          <a:xfrm>
            <a:off x="1314451" y="820882"/>
            <a:ext cx="6500408" cy="3886200"/>
          </a:xfrm>
          <a:prstGeom prst="rect">
            <a:avLst/>
          </a:prstGeom>
          <a:noFill/>
          <a:ln>
            <a:noFill/>
          </a:ln>
        </p:spPr>
      </p:pic>
      <p:cxnSp>
        <p:nvCxnSpPr>
          <p:cNvPr id="1398" name="Google Shape;1398;p8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99" name="Google Shape;1399;p8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00" name="Google Shape;1400;p8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01" name="Google Shape;1401;p8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02" name="Google Shape;1402;p8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403" name="Google Shape;1403;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8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09" name="Google Shape;1409;p89"/>
          <p:cNvSpPr txBox="1"/>
          <p:nvPr>
            <p:ph idx="4294967295" type="title"/>
          </p:nvPr>
        </p:nvSpPr>
        <p:spPr>
          <a:xfrm>
            <a:off x="463154" y="47020"/>
            <a:ext cx="8275599" cy="820027"/>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43369"/>
              <a:buNone/>
            </a:pPr>
            <a:r>
              <a:rPr lang="en-US">
                <a:latin typeface="Times New Roman"/>
                <a:ea typeface="Times New Roman"/>
                <a:cs typeface="Times New Roman"/>
                <a:sym typeface="Times New Roman"/>
              </a:rPr>
              <a:t>      </a:t>
            </a:r>
            <a:r>
              <a:rPr lang="en-US" sz="3100">
                <a:solidFill>
                  <a:schemeClr val="dk1"/>
                </a:solidFill>
                <a:latin typeface="Times New Roman"/>
                <a:ea typeface="Times New Roman"/>
                <a:cs typeface="Times New Roman"/>
                <a:sym typeface="Times New Roman"/>
              </a:rPr>
              <a:t>Multipurpose Internet Mail Extensions </a:t>
            </a:r>
            <a:r>
              <a:rPr b="1" lang="en-US" sz="3100">
                <a:solidFill>
                  <a:srgbClr val="C00000"/>
                </a:solidFill>
                <a:latin typeface="Times New Roman"/>
                <a:ea typeface="Times New Roman"/>
                <a:cs typeface="Times New Roman"/>
                <a:sym typeface="Times New Roman"/>
              </a:rPr>
              <a:t>(MIME)</a:t>
            </a:r>
            <a:endParaRPr b="1" sz="3100">
              <a:solidFill>
                <a:srgbClr val="C00000"/>
              </a:solidFill>
            </a:endParaRPr>
          </a:p>
        </p:txBody>
      </p:sp>
      <p:sp>
        <p:nvSpPr>
          <p:cNvPr id="1410" name="Google Shape;1410;p89"/>
          <p:cNvSpPr txBox="1"/>
          <p:nvPr>
            <p:ph idx="4294967295" type="body"/>
          </p:nvPr>
        </p:nvSpPr>
        <p:spPr>
          <a:xfrm>
            <a:off x="463154" y="871064"/>
            <a:ext cx="7912432" cy="3242617"/>
          </a:xfrm>
          <a:prstGeom prst="rect">
            <a:avLst/>
          </a:prstGeom>
          <a:solidFill>
            <a:srgbClr val="DEEAF5"/>
          </a:solidFill>
          <a:ln>
            <a:noFill/>
          </a:ln>
        </p:spPr>
        <p:txBody>
          <a:bodyPr anchorCtr="0" anchor="t" bIns="34275" lIns="68550" spcFirstLastPara="1" rIns="68550" wrap="square" tIns="34275">
            <a:normAutofit/>
          </a:bodyPr>
          <a:lstStyle/>
          <a:p>
            <a:pPr indent="0" lvl="0" marL="257175" rtl="0" algn="just">
              <a:lnSpc>
                <a:spcPct val="100000"/>
              </a:lnSpc>
              <a:spcBef>
                <a:spcPts val="0"/>
              </a:spcBef>
              <a:spcAft>
                <a:spcPts val="0"/>
              </a:spcAft>
              <a:buClr>
                <a:schemeClr val="dk1"/>
              </a:buClr>
              <a:buSzPts val="2000"/>
              <a:buNone/>
            </a:pPr>
            <a:r>
              <a:rPr b="1" lang="en-US" sz="2000">
                <a:solidFill>
                  <a:schemeClr val="dk1"/>
                </a:solidFill>
                <a:latin typeface="Times New Roman"/>
                <a:ea typeface="Times New Roman"/>
                <a:cs typeface="Times New Roman"/>
                <a:sym typeface="Times New Roman"/>
              </a:rPr>
              <a:t>Limitations of SMTP</a:t>
            </a:r>
            <a:endParaRPr/>
          </a:p>
          <a:p>
            <a:pPr indent="-323850" lvl="0" marL="457200" rtl="0" algn="l">
              <a:lnSpc>
                <a:spcPct val="9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SMTP has a very simple structure</a:t>
            </a:r>
            <a:endParaRPr/>
          </a:p>
          <a:p>
            <a:pPr indent="-323850" lvl="0" marL="457200" rtl="0" algn="l">
              <a:lnSpc>
                <a:spcPct val="9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It can only sends messages in NVT 7-bit ASCII format.</a:t>
            </a:r>
            <a:endParaRPr/>
          </a:p>
          <a:p>
            <a:pPr indent="-323850" lvl="0" marL="457200" rtl="0" algn="l">
              <a:lnSpc>
                <a:spcPct val="9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It cannot be used for languages that do not support 7-bit ASCII format such as French, German, Russian, Chinese and Japanese, etc. so it cannot be transmitted using SMTP. </a:t>
            </a:r>
            <a:endParaRPr sz="2000">
              <a:latin typeface="Times New Roman"/>
              <a:ea typeface="Times New Roman"/>
              <a:cs typeface="Times New Roman"/>
              <a:sym typeface="Times New Roman"/>
            </a:endParaRPr>
          </a:p>
          <a:p>
            <a:pPr indent="-323850" lvl="0" marL="457200" rtl="0" algn="l">
              <a:lnSpc>
                <a:spcPct val="9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It cannot be used to send binary files or video or audio data.</a:t>
            </a:r>
            <a:endParaRPr/>
          </a:p>
          <a:p>
            <a:pPr indent="-323850" lvl="0" marL="457200" rtl="0" algn="l">
              <a:lnSpc>
                <a:spcPct val="90000"/>
              </a:lnSpc>
              <a:spcBef>
                <a:spcPts val="900"/>
              </a:spcBef>
              <a:spcAft>
                <a:spcPts val="0"/>
              </a:spcAft>
              <a:buSzPts val="1500"/>
              <a:buFont typeface="Noto Sans Symbols"/>
              <a:buChar char="▪"/>
            </a:pPr>
            <a:r>
              <a:rPr lang="en-US" sz="2000">
                <a:latin typeface="Times New Roman"/>
                <a:ea typeface="Times New Roman"/>
                <a:cs typeface="Times New Roman"/>
                <a:sym typeface="Times New Roman"/>
              </a:rPr>
              <a:t>So, in order </a:t>
            </a:r>
            <a:r>
              <a:rPr i="1" lang="en-US" sz="2000">
                <a:latin typeface="Times New Roman"/>
                <a:ea typeface="Times New Roman"/>
                <a:cs typeface="Times New Roman"/>
                <a:sym typeface="Times New Roman"/>
              </a:rPr>
              <a:t>to make SMTP more broad</a:t>
            </a:r>
            <a:r>
              <a:rPr lang="en-US" sz="2000">
                <a:latin typeface="Times New Roman"/>
                <a:ea typeface="Times New Roman"/>
                <a:cs typeface="Times New Roman"/>
                <a:sym typeface="Times New Roman"/>
              </a:rPr>
              <a:t>,</a:t>
            </a:r>
            <a:r>
              <a:rPr i="1" lang="en-US" sz="2000">
                <a:latin typeface="Times New Roman"/>
                <a:ea typeface="Times New Roman"/>
                <a:cs typeface="Times New Roman"/>
                <a:sym typeface="Times New Roman"/>
              </a:rPr>
              <a:t> MIME</a:t>
            </a:r>
            <a:r>
              <a:rPr lang="en-US" sz="2000">
                <a:latin typeface="Times New Roman"/>
                <a:ea typeface="Times New Roman"/>
                <a:cs typeface="Times New Roman"/>
                <a:sym typeface="Times New Roman"/>
              </a:rPr>
              <a:t> is used</a:t>
            </a:r>
            <a:endParaRPr sz="2000">
              <a:latin typeface="Times New Roman"/>
              <a:ea typeface="Times New Roman"/>
              <a:cs typeface="Times New Roman"/>
              <a:sym typeface="Times New Roman"/>
            </a:endParaRPr>
          </a:p>
        </p:txBody>
      </p:sp>
      <p:sp>
        <p:nvSpPr>
          <p:cNvPr id="1411" name="Google Shape;1411;p8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1412" name="Google Shape;1412;p8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15" name="Google Shape;215;p9"/>
          <p:cNvSpPr txBox="1"/>
          <p:nvPr>
            <p:ph idx="4294967295" type="title"/>
          </p:nvPr>
        </p:nvSpPr>
        <p:spPr>
          <a:xfrm>
            <a:off x="1600200" y="-460375"/>
            <a:ext cx="7543800" cy="10890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HTTP Transaction</a:t>
            </a:r>
            <a:endParaRPr>
              <a:solidFill>
                <a:schemeClr val="dk2"/>
              </a:solidFill>
              <a:latin typeface="Times New Roman"/>
              <a:ea typeface="Times New Roman"/>
              <a:cs typeface="Times New Roman"/>
              <a:sym typeface="Times New Roman"/>
            </a:endParaRPr>
          </a:p>
        </p:txBody>
      </p:sp>
      <p:sp>
        <p:nvSpPr>
          <p:cNvPr id="216" name="Google Shape;216;p9"/>
          <p:cNvSpPr txBox="1"/>
          <p:nvPr>
            <p:ph idx="4294967295" type="body"/>
          </p:nvPr>
        </p:nvSpPr>
        <p:spPr>
          <a:xfrm>
            <a:off x="871538" y="1347788"/>
            <a:ext cx="8272462" cy="3497262"/>
          </a:xfrm>
          <a:prstGeom prst="rect">
            <a:avLst/>
          </a:prstGeom>
          <a:noFill/>
          <a:ln>
            <a:noFill/>
          </a:ln>
        </p:spPr>
        <p:txBody>
          <a:bodyPr anchorCtr="0" anchor="t" bIns="34275" lIns="0" spcFirstLastPara="1" rIns="0" wrap="square" tIns="34275">
            <a:normAutofit fontScale="32500" lnSpcReduction="20000"/>
          </a:bodyPr>
          <a:lstStyle/>
          <a:p>
            <a:pPr indent="0" lvl="0" marL="0" rtl="0" algn="l">
              <a:lnSpc>
                <a:spcPct val="90000"/>
              </a:lnSpc>
              <a:spcBef>
                <a:spcPts val="900"/>
              </a:spcBef>
              <a:spcAft>
                <a:spcPts val="0"/>
              </a:spcAft>
              <a:buSzPct val="307692"/>
              <a:buNone/>
            </a:pPr>
            <a:r>
              <a:t/>
            </a:r>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900"/>
              </a:spcBef>
              <a:spcAft>
                <a:spcPts val="0"/>
              </a:spcAft>
              <a:buClr>
                <a:schemeClr val="dk2"/>
              </a:buClr>
              <a:buSzPct val="100000"/>
              <a:buFont typeface="Times New Roman"/>
              <a:buChar char="●"/>
            </a:pPr>
            <a:r>
              <a:rPr lang="en-US" sz="7200">
                <a:solidFill>
                  <a:schemeClr val="dk2"/>
                </a:solidFill>
                <a:latin typeface="Times New Roman"/>
                <a:ea typeface="Times New Roman"/>
                <a:cs typeface="Times New Roman"/>
                <a:sym typeface="Times New Roman"/>
              </a:rPr>
              <a:t>HTTP uses the services of </a:t>
            </a:r>
            <a:r>
              <a:rPr b="1" lang="en-US" sz="7200">
                <a:solidFill>
                  <a:srgbClr val="C00000"/>
                </a:solidFill>
                <a:latin typeface="Times New Roman"/>
                <a:ea typeface="Times New Roman"/>
                <a:cs typeface="Times New Roman"/>
                <a:sym typeface="Times New Roman"/>
              </a:rPr>
              <a:t>TCP</a:t>
            </a:r>
            <a:endParaRPr/>
          </a:p>
          <a:p>
            <a:pPr indent="-342900" lvl="0" marL="457200" rtl="0" algn="l">
              <a:lnSpc>
                <a:spcPct val="115000"/>
              </a:lnSpc>
              <a:spcBef>
                <a:spcPts val="900"/>
              </a:spcBef>
              <a:spcAft>
                <a:spcPts val="0"/>
              </a:spcAft>
              <a:buClr>
                <a:schemeClr val="dk2"/>
              </a:buClr>
              <a:buSzPct val="100000"/>
              <a:buFont typeface="Times New Roman"/>
              <a:buChar char="●"/>
            </a:pPr>
            <a:r>
              <a:rPr lang="en-US" sz="7200">
                <a:solidFill>
                  <a:schemeClr val="dk2"/>
                </a:solidFill>
                <a:latin typeface="Times New Roman"/>
                <a:ea typeface="Times New Roman"/>
                <a:cs typeface="Times New Roman"/>
                <a:sym typeface="Times New Roman"/>
              </a:rPr>
              <a:t>HTTP itself is </a:t>
            </a:r>
            <a:r>
              <a:rPr b="1" lang="en-US" sz="7200">
                <a:solidFill>
                  <a:schemeClr val="dk1"/>
                </a:solidFill>
                <a:latin typeface="Times New Roman"/>
                <a:ea typeface="Times New Roman"/>
                <a:cs typeface="Times New Roman"/>
                <a:sym typeface="Times New Roman"/>
              </a:rPr>
              <a:t>a stateless protocol, </a:t>
            </a:r>
            <a:r>
              <a:rPr lang="en-US" sz="7200">
                <a:solidFill>
                  <a:schemeClr val="dk2"/>
                </a:solidFill>
                <a:latin typeface="Times New Roman"/>
                <a:ea typeface="Times New Roman"/>
                <a:cs typeface="Times New Roman"/>
                <a:sym typeface="Times New Roman"/>
              </a:rPr>
              <a:t>which means that the server does not keep information about the client. </a:t>
            </a:r>
            <a:endParaRPr sz="7200">
              <a:solidFill>
                <a:schemeClr val="dk2"/>
              </a:solidFill>
              <a:latin typeface="Times New Roman"/>
              <a:ea typeface="Times New Roman"/>
              <a:cs typeface="Times New Roman"/>
              <a:sym typeface="Times New Roman"/>
            </a:endParaRPr>
          </a:p>
          <a:p>
            <a:pPr indent="-342900" lvl="0" marL="457200" rtl="0" algn="l">
              <a:lnSpc>
                <a:spcPct val="115000"/>
              </a:lnSpc>
              <a:spcBef>
                <a:spcPts val="900"/>
              </a:spcBef>
              <a:spcAft>
                <a:spcPts val="0"/>
              </a:spcAft>
              <a:buClr>
                <a:schemeClr val="dk2"/>
              </a:buClr>
              <a:buSzPct val="100000"/>
              <a:buFont typeface="Times New Roman"/>
              <a:buChar char="●"/>
            </a:pPr>
            <a:r>
              <a:rPr lang="en-US" sz="7200">
                <a:solidFill>
                  <a:schemeClr val="dk2"/>
                </a:solidFill>
                <a:latin typeface="Times New Roman"/>
                <a:ea typeface="Times New Roman"/>
                <a:cs typeface="Times New Roman"/>
                <a:sym typeface="Times New Roman"/>
              </a:rPr>
              <a:t>The client initializes the transaction by </a:t>
            </a:r>
            <a:r>
              <a:rPr b="1" lang="en-US" sz="7200">
                <a:solidFill>
                  <a:srgbClr val="C00000"/>
                </a:solidFill>
                <a:latin typeface="Times New Roman"/>
                <a:ea typeface="Times New Roman"/>
                <a:cs typeface="Times New Roman"/>
                <a:sym typeface="Times New Roman"/>
              </a:rPr>
              <a:t>sending a request</a:t>
            </a:r>
            <a:r>
              <a:rPr lang="en-US" sz="7200">
                <a:solidFill>
                  <a:schemeClr val="dk2"/>
                </a:solidFill>
                <a:latin typeface="Times New Roman"/>
                <a:ea typeface="Times New Roman"/>
                <a:cs typeface="Times New Roman"/>
                <a:sym typeface="Times New Roman"/>
              </a:rPr>
              <a:t>. </a:t>
            </a:r>
            <a:r>
              <a:rPr b="1" lang="en-US" sz="7200">
                <a:solidFill>
                  <a:schemeClr val="dk1"/>
                </a:solidFill>
                <a:latin typeface="Times New Roman"/>
                <a:ea typeface="Times New Roman"/>
                <a:cs typeface="Times New Roman"/>
                <a:sym typeface="Times New Roman"/>
              </a:rPr>
              <a:t>The server replies by sending a response.</a:t>
            </a:r>
            <a:endParaRPr b="1" sz="7200">
              <a:solidFill>
                <a:schemeClr val="dk1"/>
              </a:solidFill>
              <a:latin typeface="Times New Roman"/>
              <a:ea typeface="Times New Roman"/>
              <a:cs typeface="Times New Roman"/>
              <a:sym typeface="Times New Roman"/>
            </a:endParaRPr>
          </a:p>
          <a:p>
            <a:pPr indent="-194309" lvl="0" marL="457200" rtl="0" algn="l">
              <a:lnSpc>
                <a:spcPct val="90000"/>
              </a:lnSpc>
              <a:spcBef>
                <a:spcPts val="0"/>
              </a:spcBef>
              <a:spcAft>
                <a:spcPts val="0"/>
              </a:spcAft>
              <a:buClr>
                <a:schemeClr val="dk2"/>
              </a:buClr>
              <a:buSzPct val="100000"/>
              <a:buFont typeface="Times New Roman"/>
              <a:buNone/>
            </a:pPr>
            <a:r>
              <a:t/>
            </a:r>
            <a:endParaRPr sz="72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0" rtl="0" algn="l">
              <a:lnSpc>
                <a:spcPct val="90000"/>
              </a:lnSpc>
              <a:spcBef>
                <a:spcPts val="900"/>
              </a:spcBef>
              <a:spcAft>
                <a:spcPts val="200"/>
              </a:spcAft>
              <a:buSzPct val="307692"/>
              <a:buNone/>
            </a:pPr>
            <a:r>
              <a:t/>
            </a:r>
            <a:endParaRPr/>
          </a:p>
        </p:txBody>
      </p:sp>
      <p:pic>
        <p:nvPicPr>
          <p:cNvPr id="217" name="Google Shape;217;p9"/>
          <p:cNvPicPr preferRelativeResize="0"/>
          <p:nvPr/>
        </p:nvPicPr>
        <p:blipFill rotWithShape="1">
          <a:blip r:embed="rId3">
            <a:alphaModFix/>
          </a:blip>
          <a:srcRect b="0" l="0" r="0" t="0"/>
          <a:stretch/>
        </p:blipFill>
        <p:spPr>
          <a:xfrm>
            <a:off x="1750061" y="760518"/>
            <a:ext cx="4731526" cy="1366375"/>
          </a:xfrm>
          <a:prstGeom prst="rect">
            <a:avLst/>
          </a:prstGeom>
          <a:noFill/>
          <a:ln>
            <a:noFill/>
          </a:ln>
        </p:spPr>
      </p:pic>
      <p:cxnSp>
        <p:nvCxnSpPr>
          <p:cNvPr id="218" name="Google Shape;218;p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9" name="Google Shape;219;p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0" name="Google Shape;220;p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1" name="Google Shape;221;p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2" name="Google Shape;222;p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18" name="Google Shape;1418;p9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19" name="Google Shape;1419;p9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20" name="Google Shape;1420;p9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421" name="Google Shape;1421;p90"/>
          <p:cNvSpPr/>
          <p:nvPr/>
        </p:nvSpPr>
        <p:spPr>
          <a:xfrm>
            <a:off x="3697963" y="0"/>
            <a:ext cx="123944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MIME</a:t>
            </a:r>
            <a:endParaRPr b="0" i="0" sz="2800" u="none" cap="none" strike="noStrike">
              <a:solidFill>
                <a:srgbClr val="000000"/>
              </a:solidFill>
              <a:latin typeface="Arial"/>
              <a:ea typeface="Arial"/>
              <a:cs typeface="Arial"/>
              <a:sym typeface="Arial"/>
            </a:endParaRPr>
          </a:p>
        </p:txBody>
      </p:sp>
      <p:pic>
        <p:nvPicPr>
          <p:cNvPr id="1422" name="Google Shape;1422;p90"/>
          <p:cNvPicPr preferRelativeResize="0"/>
          <p:nvPr/>
        </p:nvPicPr>
        <p:blipFill rotWithShape="1">
          <a:blip r:embed="rId4">
            <a:alphaModFix/>
          </a:blip>
          <a:srcRect b="0" l="0" r="0" t="0"/>
          <a:stretch/>
        </p:blipFill>
        <p:spPr>
          <a:xfrm>
            <a:off x="895574" y="2393000"/>
            <a:ext cx="6417469" cy="1972692"/>
          </a:xfrm>
          <a:prstGeom prst="rect">
            <a:avLst/>
          </a:prstGeom>
          <a:noFill/>
          <a:ln>
            <a:noFill/>
          </a:ln>
        </p:spPr>
      </p:pic>
      <p:sp>
        <p:nvSpPr>
          <p:cNvPr id="1423" name="Google Shape;1423;p90"/>
          <p:cNvSpPr/>
          <p:nvPr/>
        </p:nvSpPr>
        <p:spPr>
          <a:xfrm>
            <a:off x="580430" y="454008"/>
            <a:ext cx="8245071"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Working of MIME – </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MIME </a:t>
            </a:r>
            <a:r>
              <a:rPr b="0" i="1" lang="en-US" sz="2000" u="none" cap="none" strike="noStrike">
                <a:solidFill>
                  <a:srgbClr val="273239"/>
                </a:solidFill>
                <a:latin typeface="Times New Roman"/>
                <a:ea typeface="Times New Roman"/>
                <a:cs typeface="Times New Roman"/>
                <a:sym typeface="Times New Roman"/>
              </a:rPr>
              <a:t>transforms non-ASCII data</a:t>
            </a:r>
            <a:r>
              <a:rPr b="0" i="0" lang="en-US" sz="2000" u="none" cap="none" strike="noStrike">
                <a:solidFill>
                  <a:srgbClr val="273239"/>
                </a:solidFill>
                <a:latin typeface="Times New Roman"/>
                <a:ea typeface="Times New Roman"/>
                <a:cs typeface="Times New Roman"/>
                <a:sym typeface="Times New Roman"/>
              </a:rPr>
              <a:t> at the sender side to NVT 7-bit data and delivers it to the client SMTP. </a:t>
            </a:r>
            <a:endParaRPr b="0" i="0" sz="2000" u="none" cap="none" strike="noStrike">
              <a:solidFill>
                <a:srgbClr val="273239"/>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The message on the receiver side is transferred back to the original data. </a:t>
            </a:r>
            <a:endParaRPr b="0" i="0" sz="2000" u="none" cap="none" strike="noStrike">
              <a:solidFill>
                <a:srgbClr val="273239"/>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73239"/>
                </a:solidFill>
                <a:latin typeface="Times New Roman"/>
                <a:ea typeface="Times New Roman"/>
                <a:cs typeface="Times New Roman"/>
                <a:sym typeface="Times New Roman"/>
              </a:rPr>
              <a:t>As well as we can send video and audio data using MIME as it transfers them also in 7-bit ASCII data.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3000"/>
                                        <p:tgtEl>
                                          <p:spTgt spid="1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429" name="Google Shape;1429;p9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430" name="Google Shape;1430;p91"/>
          <p:cNvSpPr/>
          <p:nvPr/>
        </p:nvSpPr>
        <p:spPr>
          <a:xfrm>
            <a:off x="3777669" y="0"/>
            <a:ext cx="123944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MIME</a:t>
            </a:r>
            <a:endParaRPr b="0" i="0" sz="2800" u="none" cap="none" strike="noStrike">
              <a:solidFill>
                <a:srgbClr val="000000"/>
              </a:solidFill>
              <a:latin typeface="Arial"/>
              <a:ea typeface="Arial"/>
              <a:cs typeface="Arial"/>
              <a:sym typeface="Arial"/>
            </a:endParaRPr>
          </a:p>
        </p:txBody>
      </p:sp>
      <p:sp>
        <p:nvSpPr>
          <p:cNvPr id="1431" name="Google Shape;1431;p91"/>
          <p:cNvSpPr/>
          <p:nvPr/>
        </p:nvSpPr>
        <p:spPr>
          <a:xfrm>
            <a:off x="444513" y="395977"/>
            <a:ext cx="7993791"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Features of MIME –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It is able to send multiple attachments with a single message.</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Unlimited message length.</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Binary attachments (executables, images, audio, or video files) may be divided if needed.</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MIME provided support for varying content types and multi-part messages.</a:t>
            </a:r>
            <a:endParaRPr b="0" i="0" sz="1800" u="none" cap="none" strike="noStrike">
              <a:solidFill>
                <a:srgbClr val="000000"/>
              </a:solidFill>
              <a:latin typeface="Times New Roman"/>
              <a:ea typeface="Times New Roman"/>
              <a:cs typeface="Times New Roman"/>
              <a:sym typeface="Times New Roman"/>
            </a:endParaRPr>
          </a:p>
        </p:txBody>
      </p:sp>
      <p:sp>
        <p:nvSpPr>
          <p:cNvPr id="1432" name="Google Shape;1432;p91"/>
          <p:cNvSpPr/>
          <p:nvPr/>
        </p:nvSpPr>
        <p:spPr>
          <a:xfrm>
            <a:off x="580430" y="2439358"/>
            <a:ext cx="8265619"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MIME header is basically inserted at the beginning of any e-mail transfer.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MIME header is added to the SMTP header and it provides additional information.</a:t>
            </a:r>
            <a:endParaRPr b="0" i="0" sz="1800" u="none" cap="none" strike="noStrike">
              <a:solidFill>
                <a:srgbClr val="273239"/>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9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38" name="Google Shape;1438;p92"/>
          <p:cNvSpPr txBox="1"/>
          <p:nvPr>
            <p:ph idx="4294967295" type="title"/>
          </p:nvPr>
        </p:nvSpPr>
        <p:spPr>
          <a:xfrm>
            <a:off x="0" y="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latin typeface="Times New Roman"/>
                <a:ea typeface="Times New Roman"/>
                <a:cs typeface="Times New Roman"/>
                <a:sym typeface="Times New Roman"/>
              </a:rPr>
              <a:t>MIME Header: EXTRA</a:t>
            </a:r>
            <a:endParaRPr sz="2800">
              <a:latin typeface="Times New Roman"/>
              <a:ea typeface="Times New Roman"/>
              <a:cs typeface="Times New Roman"/>
              <a:sym typeface="Times New Roman"/>
            </a:endParaRPr>
          </a:p>
        </p:txBody>
      </p:sp>
      <p:cxnSp>
        <p:nvCxnSpPr>
          <p:cNvPr id="1439" name="Google Shape;1439;p9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40" name="Google Shape;1440;p9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41" name="Google Shape;1441;p9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42" name="Google Shape;1442;p9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43" name="Google Shape;1443;p9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444" name="Google Shape;1444;p92"/>
          <p:cNvSpPr/>
          <p:nvPr/>
        </p:nvSpPr>
        <p:spPr>
          <a:xfrm>
            <a:off x="708420" y="982805"/>
            <a:ext cx="7638455"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MIME Header</a:t>
            </a:r>
            <a:r>
              <a:rPr b="0" i="0" lang="en-US" sz="18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It is added to the original e-mail header section to define transformation. There are five headers that we add to the original header: </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MIME-Version –</a:t>
            </a:r>
            <a:r>
              <a:rPr b="0" i="0" lang="en-US" sz="1600" u="none" cap="none" strike="noStrike">
                <a:solidFill>
                  <a:srgbClr val="000000"/>
                </a:solidFill>
                <a:latin typeface="Times New Roman"/>
                <a:ea typeface="Times New Roman"/>
                <a:cs typeface="Times New Roman"/>
                <a:sym typeface="Times New Roman"/>
              </a:rPr>
              <a:t> Defines the version of the MIME protocol. It must have the parameter Value 1.0, which indicates that message is formatted using MIME.</a:t>
            </a:r>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Content-Type – </a:t>
            </a:r>
            <a:r>
              <a:rPr b="0" i="0" lang="en-US" sz="1600" u="none" cap="none" strike="noStrike">
                <a:solidFill>
                  <a:srgbClr val="000000"/>
                </a:solidFill>
                <a:latin typeface="Times New Roman"/>
                <a:ea typeface="Times New Roman"/>
                <a:cs typeface="Times New Roman"/>
                <a:sym typeface="Times New Roman"/>
              </a:rPr>
              <a:t>Type of data used in the body of the message. They are of different types like text data (plain, HTML), audio content, or video content.</a:t>
            </a:r>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Content-Type Encoding </a:t>
            </a:r>
            <a:r>
              <a:rPr b="0" i="0" lang="en-US" sz="1600" u="none" cap="none" strike="noStrike">
                <a:solidFill>
                  <a:srgbClr val="000000"/>
                </a:solidFill>
                <a:latin typeface="Times New Roman"/>
                <a:ea typeface="Times New Roman"/>
                <a:cs typeface="Times New Roman"/>
                <a:sym typeface="Times New Roman"/>
              </a:rPr>
              <a:t>– It defines the method used for encoding the message. Like 7-bit encoding, 8-bit encoding, etc.</a:t>
            </a:r>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Content Id – </a:t>
            </a:r>
            <a:r>
              <a:rPr b="0" i="0" lang="en-US" sz="1600" u="none" cap="none" strike="noStrike">
                <a:solidFill>
                  <a:srgbClr val="000000"/>
                </a:solidFill>
                <a:latin typeface="Times New Roman"/>
                <a:ea typeface="Times New Roman"/>
                <a:cs typeface="Times New Roman"/>
                <a:sym typeface="Times New Roman"/>
              </a:rPr>
              <a:t>It is used for uniquely identifying the message.</a:t>
            </a:r>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Content description </a:t>
            </a:r>
            <a:r>
              <a:rPr b="0" i="0" lang="en-US" sz="1600" u="none" cap="none" strike="noStrike">
                <a:solidFill>
                  <a:srgbClr val="000000"/>
                </a:solidFill>
                <a:latin typeface="Times New Roman"/>
                <a:ea typeface="Times New Roman"/>
                <a:cs typeface="Times New Roman"/>
                <a:sym typeface="Times New Roman"/>
              </a:rPr>
              <a:t>– It defines whether the body is actually an image, video, or audio.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50" name="Google Shape;1450;p93"/>
          <p:cNvSpPr txBox="1"/>
          <p:nvPr>
            <p:ph idx="4294967295" type="title"/>
          </p:nvPr>
        </p:nvSpPr>
        <p:spPr>
          <a:xfrm>
            <a:off x="290946" y="-79269"/>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latin typeface="Times New Roman"/>
                <a:ea typeface="Times New Roman"/>
                <a:cs typeface="Times New Roman"/>
                <a:sym typeface="Times New Roman"/>
              </a:rPr>
              <a:t>Data Types and Subtypes in MIME: EXTRA</a:t>
            </a:r>
            <a:endParaRPr sz="2800">
              <a:latin typeface="Times New Roman"/>
              <a:ea typeface="Times New Roman"/>
              <a:cs typeface="Times New Roman"/>
              <a:sym typeface="Times New Roman"/>
            </a:endParaRPr>
          </a:p>
        </p:txBody>
      </p:sp>
      <p:pic>
        <p:nvPicPr>
          <p:cNvPr id="1451" name="Google Shape;1451;p93"/>
          <p:cNvPicPr preferRelativeResize="0"/>
          <p:nvPr>
            <p:ph idx="4294967295" type="body"/>
          </p:nvPr>
        </p:nvPicPr>
        <p:blipFill rotWithShape="1">
          <a:blip r:embed="rId3">
            <a:alphaModFix/>
          </a:blip>
          <a:srcRect b="0" l="0" r="0" t="0"/>
          <a:stretch/>
        </p:blipFill>
        <p:spPr>
          <a:xfrm>
            <a:off x="751414" y="777981"/>
            <a:ext cx="6849400" cy="3783628"/>
          </a:xfrm>
          <a:prstGeom prst="rect">
            <a:avLst/>
          </a:prstGeom>
          <a:noFill/>
          <a:ln>
            <a:noFill/>
          </a:ln>
        </p:spPr>
      </p:pic>
      <p:cxnSp>
        <p:nvCxnSpPr>
          <p:cNvPr id="1452" name="Google Shape;1452;p93"/>
          <p:cNvCxnSpPr/>
          <p:nvPr/>
        </p:nvCxnSpPr>
        <p:spPr>
          <a:xfrm flipH="1" rot="10800000">
            <a:off x="41822" y="630993"/>
            <a:ext cx="9144000" cy="20782"/>
          </a:xfrm>
          <a:prstGeom prst="straightConnector1">
            <a:avLst/>
          </a:prstGeom>
          <a:noFill/>
          <a:ln cap="flat" cmpd="sng" w="9525">
            <a:solidFill>
              <a:srgbClr val="00B050"/>
            </a:solidFill>
            <a:prstDash val="solid"/>
            <a:round/>
            <a:headEnd len="sm" w="sm" type="none"/>
            <a:tailEnd len="sm" w="sm" type="none"/>
          </a:ln>
        </p:spPr>
      </p:cxnSp>
      <p:sp>
        <p:nvSpPr>
          <p:cNvPr id="1453" name="Google Shape;1453;p9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54" name="Google Shape;1454;p9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55" name="Google Shape;1455;p9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56" name="Google Shape;1456;p9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9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62" name="Google Shape;1462;p94"/>
          <p:cNvSpPr txBox="1"/>
          <p:nvPr>
            <p:ph idx="4294967295" type="title"/>
          </p:nvPr>
        </p:nvSpPr>
        <p:spPr>
          <a:xfrm>
            <a:off x="-7737" y="1047964"/>
            <a:ext cx="6660573" cy="936913"/>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rgbClr val="FF0000"/>
              </a:buClr>
              <a:buSzPts val="4000"/>
              <a:buNone/>
            </a:pPr>
            <a:r>
              <a:rPr lang="en-US">
                <a:solidFill>
                  <a:srgbClr val="C00000"/>
                </a:solidFill>
                <a:latin typeface="Times New Roman"/>
                <a:ea typeface="Times New Roman"/>
                <a:cs typeface="Times New Roman"/>
                <a:sym typeface="Times New Roman"/>
              </a:rPr>
              <a:t>    </a:t>
            </a:r>
            <a:endParaRPr>
              <a:solidFill>
                <a:srgbClr val="C00000"/>
              </a:solidFill>
            </a:endParaRPr>
          </a:p>
        </p:txBody>
      </p:sp>
      <p:cxnSp>
        <p:nvCxnSpPr>
          <p:cNvPr id="1463" name="Google Shape;1463;p9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64" name="Google Shape;1464;p9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65" name="Google Shape;1465;p9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66" name="Google Shape;1466;p9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67" name="Google Shape;1467;p9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468" name="Google Shape;1468;p94"/>
          <p:cNvSpPr/>
          <p:nvPr/>
        </p:nvSpPr>
        <p:spPr>
          <a:xfrm>
            <a:off x="591145" y="1338547"/>
            <a:ext cx="81795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C00000"/>
                </a:solidFill>
                <a:latin typeface="Times New Roman"/>
                <a:ea typeface="Times New Roman"/>
                <a:cs typeface="Times New Roman"/>
                <a:sym typeface="Times New Roman"/>
              </a:rPr>
              <a:t>  </a:t>
            </a:r>
            <a:endParaRPr b="0" i="0" sz="3600" u="none" cap="none" strike="noStrike">
              <a:solidFill>
                <a:schemeClr val="dk1"/>
              </a:solidFill>
              <a:latin typeface="Times New Roman"/>
              <a:ea typeface="Times New Roman"/>
              <a:cs typeface="Times New Roman"/>
              <a:sym typeface="Times New Roman"/>
            </a:endParaRPr>
          </a:p>
        </p:txBody>
      </p:sp>
      <p:sp>
        <p:nvSpPr>
          <p:cNvPr id="1469" name="Google Shape;1469;p94"/>
          <p:cNvSpPr/>
          <p:nvPr/>
        </p:nvSpPr>
        <p:spPr>
          <a:xfrm>
            <a:off x="1179311" y="1311075"/>
            <a:ext cx="6544299" cy="24006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400" u="none" cap="none" strike="noStrike">
                <a:solidFill>
                  <a:srgbClr val="C00000"/>
                </a:solidFill>
                <a:latin typeface="Times New Roman"/>
                <a:ea typeface="Times New Roman"/>
                <a:cs typeface="Times New Roman"/>
                <a:sym typeface="Times New Roman"/>
              </a:rPr>
              <a:t>FTP: </a:t>
            </a:r>
            <a:r>
              <a:rPr b="0" i="0" lang="en-US" sz="2400" u="none" cap="none" strike="noStrike">
                <a:solidFill>
                  <a:schemeClr val="dk1"/>
                </a:solidFill>
                <a:latin typeface="Times New Roman"/>
                <a:ea typeface="Times New Roman"/>
                <a:cs typeface="Times New Roman"/>
                <a:sym typeface="Times New Roman"/>
              </a:rPr>
              <a:t>File Transfer Protocol</a:t>
            </a:r>
            <a:br>
              <a:rPr b="0" i="0" lang="en-US" sz="2400" u="none" cap="none" strike="noStrike">
                <a:solidFill>
                  <a:schemeClr val="dk1"/>
                </a:solidFill>
                <a:latin typeface="Times New Roman"/>
                <a:ea typeface="Times New Roman"/>
                <a:cs typeface="Times New Roman"/>
                <a:sym typeface="Times New Roman"/>
              </a:rPr>
            </a:br>
            <a:r>
              <a:rPr b="0" i="0" lang="en-US" sz="2400" u="none" cap="none" strike="noStrike">
                <a:solidFill>
                  <a:srgbClr val="C00000"/>
                </a:solidFill>
                <a:latin typeface="Times New Roman"/>
                <a:ea typeface="Times New Roman"/>
                <a:cs typeface="Times New Roman"/>
                <a:sym typeface="Times New Roman"/>
              </a:rPr>
              <a:t>TFTP: </a:t>
            </a:r>
            <a:r>
              <a:rPr b="0" i="0" lang="en-US" sz="2400" u="none" cap="none" strike="noStrike">
                <a:solidFill>
                  <a:schemeClr val="dk1"/>
                </a:solidFill>
                <a:latin typeface="Times New Roman"/>
                <a:ea typeface="Times New Roman"/>
                <a:cs typeface="Times New Roman"/>
                <a:sym typeface="Times New Roman"/>
              </a:rPr>
              <a:t>Trivial File Transfer Protocol</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2400" u="none" cap="none" strike="noStrike">
                <a:solidFill>
                  <a:srgbClr val="C00000"/>
                </a:solidFill>
                <a:latin typeface="Times New Roman"/>
                <a:ea typeface="Times New Roman"/>
                <a:cs typeface="Times New Roman"/>
                <a:sym typeface="Times New Roman"/>
              </a:rPr>
              <a:t>TELNET : </a:t>
            </a:r>
            <a:r>
              <a:rPr b="0" i="0" lang="en-US" sz="2400" u="none" cap="none" strike="noStrike">
                <a:solidFill>
                  <a:schemeClr val="dk1"/>
                </a:solidFill>
                <a:latin typeface="Times New Roman"/>
                <a:ea typeface="Times New Roman"/>
                <a:cs typeface="Times New Roman"/>
                <a:sym typeface="Times New Roman"/>
              </a:rPr>
              <a:t>TErminaL NETwork</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2800" u="none" cap="none" strike="noStrike">
                <a:solidFill>
                  <a:srgbClr val="C00000"/>
                </a:solidFill>
                <a:latin typeface="Times New Roman"/>
                <a:ea typeface="Times New Roman"/>
                <a:cs typeface="Times New Roman"/>
                <a:sym typeface="Times New Roman"/>
              </a:rPr>
              <a:t>SNMP: </a:t>
            </a:r>
            <a:r>
              <a:rPr b="0" i="0" lang="en-US" sz="2400" u="none" cap="none" strike="noStrike">
                <a:solidFill>
                  <a:schemeClr val="dk1"/>
                </a:solidFill>
                <a:latin typeface="Times New Roman"/>
                <a:ea typeface="Times New Roman"/>
                <a:cs typeface="Times New Roman"/>
                <a:sym typeface="Times New Roman"/>
              </a:rPr>
              <a:t>Simple Network Management Protocol</a:t>
            </a:r>
            <a:endParaRPr b="0" i="0" sz="3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9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75" name="Google Shape;1475;p95"/>
          <p:cNvSpPr txBox="1"/>
          <p:nvPr>
            <p:ph idx="4294967295" type="title"/>
          </p:nvPr>
        </p:nvSpPr>
        <p:spPr>
          <a:xfrm>
            <a:off x="697705" y="47021"/>
            <a:ext cx="8229600" cy="85725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rgbClr val="FF0000"/>
              </a:buClr>
              <a:buSzPts val="4000"/>
              <a:buNone/>
            </a:pPr>
            <a:r>
              <a:rPr lang="en-US" sz="2800">
                <a:solidFill>
                  <a:srgbClr val="C00000"/>
                </a:solidFill>
                <a:latin typeface="Times New Roman"/>
                <a:ea typeface="Times New Roman"/>
                <a:cs typeface="Times New Roman"/>
                <a:sym typeface="Times New Roman"/>
              </a:rPr>
              <a:t>File Transfer Protocol (FTP)</a:t>
            </a:r>
            <a:endParaRPr sz="2800">
              <a:solidFill>
                <a:srgbClr val="C00000"/>
              </a:solidFill>
            </a:endParaRPr>
          </a:p>
        </p:txBody>
      </p:sp>
      <p:cxnSp>
        <p:nvCxnSpPr>
          <p:cNvPr id="1476" name="Google Shape;1476;p9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77" name="Google Shape;1477;p9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78" name="Google Shape;1478;p9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79" name="Google Shape;1479;p9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80" name="Google Shape;1480;p9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481" name="Google Shape;1481;p95"/>
          <p:cNvSpPr/>
          <p:nvPr/>
        </p:nvSpPr>
        <p:spPr>
          <a:xfrm>
            <a:off x="816795" y="803494"/>
            <a:ext cx="7854593" cy="313932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FTP (File Transfer Protocol) is a standard network protocol used for the transfer of files from one host to another over a TCP-based network, such as the Internet.</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FTP works by opening two connections that link the computers trying to communicate with each other.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One connection is designated for the commands and replies that get sent between the two clients, and the other channel handles the transfer of data</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FTP transfers the data effectively even if the systems involved in connection are heterogeneous systems, i.e. they differ in operating systems, directories, structures, character sets, etc</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FTP can transfer ASCII, EBCDIC, or image files</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87" name="Google Shape;1487;p96"/>
          <p:cNvSpPr txBox="1"/>
          <p:nvPr>
            <p:ph idx="4294967295" type="title"/>
          </p:nvPr>
        </p:nvSpPr>
        <p:spPr>
          <a:xfrm>
            <a:off x="83128" y="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2800">
                <a:latin typeface="Times New Roman"/>
                <a:ea typeface="Times New Roman"/>
                <a:cs typeface="Times New Roman"/>
                <a:sym typeface="Times New Roman"/>
              </a:rPr>
              <a:t>File Transfer Protocol (FTP)</a:t>
            </a:r>
            <a:endParaRPr sz="2800">
              <a:latin typeface="Times New Roman"/>
              <a:ea typeface="Times New Roman"/>
              <a:cs typeface="Times New Roman"/>
              <a:sym typeface="Times New Roman"/>
            </a:endParaRPr>
          </a:p>
        </p:txBody>
      </p:sp>
      <p:sp>
        <p:nvSpPr>
          <p:cNvPr id="1488" name="Google Shape;1488;p96"/>
          <p:cNvSpPr txBox="1"/>
          <p:nvPr>
            <p:ph idx="4294967295" type="body"/>
          </p:nvPr>
        </p:nvSpPr>
        <p:spPr>
          <a:xfrm>
            <a:off x="633845" y="3803073"/>
            <a:ext cx="8666019" cy="7429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rgbClr val="FF0000"/>
              </a:buClr>
              <a:buSzPts val="1800"/>
              <a:buNone/>
            </a:pPr>
            <a:r>
              <a:rPr lang="en-US" sz="1800">
                <a:solidFill>
                  <a:srgbClr val="002060"/>
                </a:solidFill>
                <a:latin typeface="Times New Roman"/>
                <a:ea typeface="Times New Roman"/>
                <a:cs typeface="Times New Roman"/>
                <a:sym typeface="Times New Roman"/>
              </a:rPr>
              <a:t>   FTP uses two well-known TCP ports: </a:t>
            </a:r>
            <a:r>
              <a:rPr b="1" lang="en-US" sz="2000">
                <a:solidFill>
                  <a:schemeClr val="dk1"/>
                </a:solidFill>
                <a:latin typeface="Times New Roman"/>
                <a:ea typeface="Times New Roman"/>
                <a:cs typeface="Times New Roman"/>
                <a:sym typeface="Times New Roman"/>
              </a:rPr>
              <a:t>Port 21 is used for the control connection,</a:t>
            </a:r>
            <a:endParaRPr b="1" sz="1800">
              <a:solidFill>
                <a:schemeClr val="dk1"/>
              </a:solidFill>
              <a:latin typeface="Times New Roman"/>
              <a:ea typeface="Times New Roman"/>
              <a:cs typeface="Times New Roman"/>
              <a:sym typeface="Times New Roman"/>
            </a:endParaRPr>
          </a:p>
          <a:p>
            <a:pPr indent="-257175" lvl="0" marL="257175" rtl="0" algn="l">
              <a:lnSpc>
                <a:spcPct val="90000"/>
              </a:lnSpc>
              <a:spcBef>
                <a:spcPts val="372"/>
              </a:spcBef>
              <a:spcAft>
                <a:spcPts val="0"/>
              </a:spcAft>
              <a:buClr>
                <a:srgbClr val="FF0000"/>
              </a:buClr>
              <a:buSzPts val="1800"/>
              <a:buNone/>
            </a:pPr>
            <a:r>
              <a:rPr lang="en-US" sz="1800">
                <a:latin typeface="Times New Roman"/>
                <a:ea typeface="Times New Roman"/>
                <a:cs typeface="Times New Roman"/>
                <a:sym typeface="Times New Roman"/>
              </a:rPr>
              <a:t>    and </a:t>
            </a:r>
            <a:r>
              <a:rPr b="1" lang="en-US" sz="2000">
                <a:solidFill>
                  <a:srgbClr val="C00000"/>
                </a:solidFill>
                <a:latin typeface="Times New Roman"/>
                <a:ea typeface="Times New Roman"/>
                <a:cs typeface="Times New Roman"/>
                <a:sym typeface="Times New Roman"/>
              </a:rPr>
              <a:t>port 20 is used for the data connection</a:t>
            </a:r>
            <a:endParaRPr b="1" sz="2000">
              <a:solidFill>
                <a:srgbClr val="C00000"/>
              </a:solidFill>
              <a:latin typeface="Times New Roman"/>
              <a:ea typeface="Times New Roman"/>
              <a:cs typeface="Times New Roman"/>
              <a:sym typeface="Times New Roman"/>
            </a:endParaRPr>
          </a:p>
        </p:txBody>
      </p:sp>
      <p:pic>
        <p:nvPicPr>
          <p:cNvPr id="1489" name="Google Shape;1489;p96"/>
          <p:cNvPicPr preferRelativeResize="0"/>
          <p:nvPr/>
        </p:nvPicPr>
        <p:blipFill rotWithShape="1">
          <a:blip r:embed="rId3">
            <a:alphaModFix/>
          </a:blip>
          <a:srcRect b="0" l="0" r="0" t="0"/>
          <a:stretch/>
        </p:blipFill>
        <p:spPr>
          <a:xfrm>
            <a:off x="1108710" y="857250"/>
            <a:ext cx="7413914" cy="2940627"/>
          </a:xfrm>
          <a:prstGeom prst="rect">
            <a:avLst/>
          </a:prstGeom>
          <a:noFill/>
          <a:ln>
            <a:noFill/>
          </a:ln>
        </p:spPr>
      </p:pic>
      <p:cxnSp>
        <p:nvCxnSpPr>
          <p:cNvPr id="1490" name="Google Shape;1490;p9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91" name="Google Shape;1491;p9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92" name="Google Shape;1492;p9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93" name="Google Shape;1493;p9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94" name="Google Shape;1494;p9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495" name="Google Shape;1495;p96"/>
          <p:cNvSpPr/>
          <p:nvPr/>
        </p:nvSpPr>
        <p:spPr>
          <a:xfrm>
            <a:off x="4175897" y="2417862"/>
            <a:ext cx="7922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Port 21 </a:t>
            </a:r>
            <a:endParaRPr b="0" i="0" sz="1400" u="none" cap="none" strike="noStrike">
              <a:solidFill>
                <a:srgbClr val="000000"/>
              </a:solidFill>
              <a:latin typeface="Arial"/>
              <a:ea typeface="Arial"/>
              <a:cs typeface="Arial"/>
              <a:sym typeface="Arial"/>
            </a:endParaRPr>
          </a:p>
        </p:txBody>
      </p:sp>
      <p:sp>
        <p:nvSpPr>
          <p:cNvPr id="1496" name="Google Shape;1496;p96"/>
          <p:cNvSpPr/>
          <p:nvPr/>
        </p:nvSpPr>
        <p:spPr>
          <a:xfrm>
            <a:off x="4419564" y="3426240"/>
            <a:ext cx="7922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Port 20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9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02" name="Google Shape;1502;p97"/>
          <p:cNvSpPr txBox="1"/>
          <p:nvPr>
            <p:ph idx="4294967295" type="title"/>
          </p:nvPr>
        </p:nvSpPr>
        <p:spPr>
          <a:xfrm>
            <a:off x="0" y="206375"/>
            <a:ext cx="8229600" cy="544257"/>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lang="en-US" sz="3200">
                <a:solidFill>
                  <a:srgbClr val="FF0000"/>
                </a:solidFill>
                <a:latin typeface="Times New Roman"/>
                <a:ea typeface="Times New Roman"/>
                <a:cs typeface="Times New Roman"/>
                <a:sym typeface="Times New Roman"/>
              </a:rPr>
              <a:t>File Transfer Protocol (FTP)</a:t>
            </a:r>
            <a:endParaRPr sz="3200">
              <a:solidFill>
                <a:srgbClr val="FF0000"/>
              </a:solidFill>
            </a:endParaRPr>
          </a:p>
        </p:txBody>
      </p:sp>
      <p:sp>
        <p:nvSpPr>
          <p:cNvPr id="1503" name="Google Shape;1503;p97"/>
          <p:cNvSpPr txBox="1"/>
          <p:nvPr>
            <p:ph idx="4294967295" type="body"/>
          </p:nvPr>
        </p:nvSpPr>
        <p:spPr>
          <a:xfrm>
            <a:off x="580428" y="769257"/>
            <a:ext cx="8480445" cy="3394075"/>
          </a:xfrm>
          <a:prstGeom prst="rect">
            <a:avLst/>
          </a:prstGeom>
          <a:noFill/>
          <a:ln>
            <a:noFill/>
          </a:ln>
        </p:spPr>
        <p:txBody>
          <a:bodyPr anchorCtr="0" anchor="t" bIns="34275" lIns="68550" spcFirstLastPara="1" rIns="68550" wrap="square" tIns="34275">
            <a:noAutofit/>
          </a:bodyPr>
          <a:lstStyle/>
          <a:p>
            <a:pPr indent="-285750" lvl="0" marL="285750" rtl="0" algn="l">
              <a:lnSpc>
                <a:spcPct val="100000"/>
              </a:lnSpc>
              <a:spcBef>
                <a:spcPts val="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File Transfer Protocol (FTP) is the </a:t>
            </a:r>
            <a:r>
              <a:rPr b="1" lang="en-US" sz="2300">
                <a:solidFill>
                  <a:schemeClr val="dk1"/>
                </a:solidFill>
                <a:latin typeface="Times New Roman"/>
                <a:ea typeface="Times New Roman"/>
                <a:cs typeface="Times New Roman"/>
                <a:sym typeface="Times New Roman"/>
              </a:rPr>
              <a:t>standard mechanism provided by TCP/IP for </a:t>
            </a:r>
            <a:r>
              <a:rPr b="1" lang="en-US" sz="2300">
                <a:solidFill>
                  <a:srgbClr val="C00000"/>
                </a:solidFill>
                <a:latin typeface="Times New Roman"/>
                <a:ea typeface="Times New Roman"/>
                <a:cs typeface="Times New Roman"/>
                <a:sym typeface="Times New Roman"/>
              </a:rPr>
              <a:t>copying a file from one host to another.</a:t>
            </a:r>
            <a:endParaRPr b="1" sz="2300">
              <a:solidFill>
                <a:srgbClr val="C00000"/>
              </a:solidFill>
            </a:endParaRPr>
          </a:p>
          <a:p>
            <a:pPr indent="-285750" lvl="0" marL="285750" rtl="0" algn="l">
              <a:lnSpc>
                <a:spcPct val="100000"/>
              </a:lnSpc>
              <a:spcBef>
                <a:spcPts val="33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Although transferring files from one system to another seems simple and straightforward.</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b="1" lang="en-US" sz="2300">
                <a:solidFill>
                  <a:srgbClr val="00B050"/>
                </a:solidFill>
                <a:latin typeface="Times New Roman"/>
                <a:ea typeface="Times New Roman"/>
                <a:cs typeface="Times New Roman"/>
                <a:sym typeface="Times New Roman"/>
              </a:rPr>
              <a:t>For example, </a:t>
            </a:r>
            <a:r>
              <a:rPr lang="en-US" sz="2300">
                <a:solidFill>
                  <a:schemeClr val="dk1"/>
                </a:solidFill>
                <a:latin typeface="Times New Roman"/>
                <a:ea typeface="Times New Roman"/>
                <a:cs typeface="Times New Roman"/>
                <a:sym typeface="Times New Roman"/>
              </a:rPr>
              <a:t>two systems may use different file name conventions. </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Two systems may have different ways to represent text and data. </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Two systems may have different directory structures. </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b="1" lang="en-US" sz="2300">
                <a:solidFill>
                  <a:schemeClr val="dk1"/>
                </a:solidFill>
                <a:latin typeface="Times New Roman"/>
                <a:ea typeface="Times New Roman"/>
                <a:cs typeface="Times New Roman"/>
                <a:sym typeface="Times New Roman"/>
              </a:rPr>
              <a:t>All of these problems have been solved by FTP in a very simple and smart approach.</a:t>
            </a:r>
            <a:endParaRPr b="1" sz="2300">
              <a:solidFill>
                <a:schemeClr val="dk1"/>
              </a:solidFill>
            </a:endParaRPr>
          </a:p>
          <a:p>
            <a:pPr indent="-161925" lvl="0" marL="257175" rtl="0" algn="l">
              <a:lnSpc>
                <a:spcPct val="100000"/>
              </a:lnSpc>
              <a:spcBef>
                <a:spcPts val="300"/>
              </a:spcBef>
              <a:spcAft>
                <a:spcPts val="0"/>
              </a:spcAft>
              <a:buClr>
                <a:schemeClr val="dk1"/>
              </a:buClr>
              <a:buSzPts val="2000"/>
              <a:buNone/>
            </a:pPr>
            <a:r>
              <a:t/>
            </a:r>
            <a:endParaRPr sz="2300">
              <a:latin typeface="Times New Roman"/>
              <a:ea typeface="Times New Roman"/>
              <a:cs typeface="Times New Roman"/>
              <a:sym typeface="Times New Roman"/>
            </a:endParaRPr>
          </a:p>
          <a:p>
            <a:pPr indent="-104775" lvl="0" marL="257175" rtl="0" algn="l">
              <a:lnSpc>
                <a:spcPct val="100000"/>
              </a:lnSpc>
              <a:spcBef>
                <a:spcPts val="480"/>
              </a:spcBef>
              <a:spcAft>
                <a:spcPts val="0"/>
              </a:spcAft>
              <a:buClr>
                <a:schemeClr val="dk1"/>
              </a:buClr>
              <a:buSzPts val="3200"/>
              <a:buNone/>
            </a:pPr>
            <a:r>
              <a:t/>
            </a:r>
            <a:endParaRPr sz="2300"/>
          </a:p>
        </p:txBody>
      </p:sp>
      <p:cxnSp>
        <p:nvCxnSpPr>
          <p:cNvPr id="1504" name="Google Shape;1504;p9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05" name="Google Shape;1505;p9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06" name="Google Shape;1506;p9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07" name="Google Shape;1507;p9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08" name="Google Shape;1508;p9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9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14" name="Google Shape;1514;p98"/>
          <p:cNvSpPr/>
          <p:nvPr/>
        </p:nvSpPr>
        <p:spPr>
          <a:xfrm>
            <a:off x="2409997" y="145513"/>
            <a:ext cx="270939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FTP Connection</a:t>
            </a:r>
            <a:endParaRPr b="1" i="0" sz="2800" u="none" cap="none" strike="noStrike">
              <a:solidFill>
                <a:srgbClr val="C00000"/>
              </a:solidFill>
              <a:latin typeface="Arial"/>
              <a:ea typeface="Arial"/>
              <a:cs typeface="Arial"/>
              <a:sym typeface="Arial"/>
            </a:endParaRPr>
          </a:p>
        </p:txBody>
      </p:sp>
      <p:sp>
        <p:nvSpPr>
          <p:cNvPr id="1515" name="Google Shape;1515;p9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16" name="Google Shape;1516;p9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17" name="Google Shape;1517;p9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18" name="Google Shape;1518;p9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519" name="Google Shape;1519;p98"/>
          <p:cNvPicPr preferRelativeResize="0"/>
          <p:nvPr/>
        </p:nvPicPr>
        <p:blipFill rotWithShape="1">
          <a:blip r:embed="rId4">
            <a:alphaModFix/>
          </a:blip>
          <a:srcRect b="16116" l="8282" r="8170" t="17630"/>
          <a:stretch/>
        </p:blipFill>
        <p:spPr>
          <a:xfrm>
            <a:off x="5274455" y="105994"/>
            <a:ext cx="3057886" cy="1212456"/>
          </a:xfrm>
          <a:prstGeom prst="rect">
            <a:avLst/>
          </a:prstGeom>
          <a:noFill/>
          <a:ln>
            <a:noFill/>
          </a:ln>
        </p:spPr>
      </p:pic>
      <p:sp>
        <p:nvSpPr>
          <p:cNvPr id="1520" name="Google Shape;1520;p98"/>
          <p:cNvSpPr/>
          <p:nvPr/>
        </p:nvSpPr>
        <p:spPr>
          <a:xfrm>
            <a:off x="813117" y="1418983"/>
            <a:ext cx="8101173" cy="1200329"/>
          </a:xfrm>
          <a:prstGeom prst="rect">
            <a:avLst/>
          </a:prstGeom>
          <a:solidFill>
            <a:srgbClr val="DEEA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1. Control Connection: </a:t>
            </a:r>
            <a:r>
              <a:rPr b="0" i="0" lang="en-US" sz="1800" u="none" cap="none" strike="noStrike">
                <a:solidFill>
                  <a:srgbClr val="000000"/>
                </a:solidFill>
                <a:latin typeface="Times New Roman"/>
                <a:ea typeface="Times New Roman"/>
                <a:cs typeface="Times New Roman"/>
                <a:sym typeface="Times New Roman"/>
              </a:rPr>
              <a:t>For sending control information like user identification, password, commands to change the remote directory, commands to retrieve and store files, etc., FTP makes use of a control connection. The control connection is initiated on port number 21. </a:t>
            </a:r>
            <a:endParaRPr b="0" i="0" sz="1800" u="none" cap="none" strike="noStrike">
              <a:solidFill>
                <a:srgbClr val="000000"/>
              </a:solidFill>
              <a:latin typeface="Times New Roman"/>
              <a:ea typeface="Times New Roman"/>
              <a:cs typeface="Times New Roman"/>
              <a:sym typeface="Times New Roman"/>
            </a:endParaRPr>
          </a:p>
        </p:txBody>
      </p:sp>
      <p:sp>
        <p:nvSpPr>
          <p:cNvPr id="1521" name="Google Shape;1521;p98"/>
          <p:cNvSpPr/>
          <p:nvPr/>
        </p:nvSpPr>
        <p:spPr>
          <a:xfrm>
            <a:off x="844264" y="2747627"/>
            <a:ext cx="8070026" cy="1754326"/>
          </a:xfrm>
          <a:prstGeom prst="rect">
            <a:avLst/>
          </a:prstGeom>
          <a:solidFill>
            <a:srgbClr val="BBD9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2. Data connection: </a:t>
            </a:r>
            <a:r>
              <a:rPr b="0" i="0" lang="en-US" sz="1800" u="none" cap="none" strike="noStrike">
                <a:solidFill>
                  <a:srgbClr val="273239"/>
                </a:solidFill>
                <a:latin typeface="Times New Roman"/>
                <a:ea typeface="Times New Roman"/>
                <a:cs typeface="Times New Roman"/>
                <a:sym typeface="Times New Roman"/>
              </a:rPr>
              <a:t>For sending the actual file, FTP makes use of a data connection. A data connection is initiated on port number 20. </a:t>
            </a:r>
            <a:br>
              <a:rPr b="0" i="0" lang="en-US" sz="1800" u="none" cap="none" strike="noStrike">
                <a:solidFill>
                  <a:srgbClr val="000000"/>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FTP sends the control information out-of-band as it uses a separate control connection. Some protocols send their request and response header lines and the data in the same TCP connection. For this reason, they are said to send their control information in-band. HTTP and </a:t>
            </a:r>
            <a:r>
              <a:rPr b="0" i="0" lang="en-US" sz="1800" u="none" cap="none" strike="noStrike">
                <a:solidFill>
                  <a:srgbClr val="000000"/>
                </a:solidFill>
                <a:latin typeface="Times New Roman"/>
                <a:ea typeface="Times New Roman"/>
                <a:cs typeface="Times New Roman"/>
                <a:sym typeface="Times New Roman"/>
              </a:rPr>
              <a:t>SMTP</a:t>
            </a:r>
            <a:r>
              <a:rPr b="0" i="0" lang="en-US" sz="1800" u="none" cap="none" strike="noStrike">
                <a:solidFill>
                  <a:srgbClr val="273239"/>
                </a:solidFill>
                <a:latin typeface="Times New Roman"/>
                <a:ea typeface="Times New Roman"/>
                <a:cs typeface="Times New Roman"/>
                <a:sym typeface="Times New Roman"/>
              </a:rPr>
              <a:t> are such examples.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9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27" name="Google Shape;1527;p99"/>
          <p:cNvSpPr txBox="1"/>
          <p:nvPr/>
        </p:nvSpPr>
        <p:spPr>
          <a:xfrm>
            <a:off x="664531" y="116819"/>
            <a:ext cx="7123280" cy="489816"/>
          </a:xfrm>
          <a:prstGeom prst="rect">
            <a:avLst/>
          </a:prstGeom>
          <a:noFill/>
          <a:ln>
            <a:noFill/>
          </a:ln>
        </p:spPr>
        <p:txBody>
          <a:bodyPr anchorCtr="0" anchor="ctr" bIns="34275" lIns="68550" spcFirstLastPara="1" rIns="68550" wrap="square" tIns="34275">
            <a:noAutofit/>
          </a:bodyPr>
          <a:lstStyle/>
          <a:p>
            <a:pPr indent="0" lvl="0" marL="0" marR="0" rtl="0" algn="ctr">
              <a:lnSpc>
                <a:spcPct val="85000"/>
              </a:lnSpc>
              <a:spcBef>
                <a:spcPts val="0"/>
              </a:spcBef>
              <a:spcAft>
                <a:spcPts val="0"/>
              </a:spcAft>
              <a:buClr>
                <a:srgbClr val="3F3F3F"/>
              </a:buClr>
              <a:buSzPts val="3600"/>
              <a:buFont typeface="Calibri"/>
              <a:buNone/>
            </a:pPr>
            <a:r>
              <a:rPr b="0" i="0" lang="en-US" sz="2400" u="none" cap="none" strike="noStrike">
                <a:solidFill>
                  <a:srgbClr val="3F3F3F"/>
                </a:solidFill>
                <a:latin typeface="Calibri"/>
                <a:ea typeface="Calibri"/>
                <a:cs typeface="Calibri"/>
                <a:sym typeface="Calibri"/>
              </a:rPr>
              <a:t>FTP Session and FTP Client</a:t>
            </a:r>
            <a:endParaRPr b="0" i="0" sz="2400" u="none" cap="none" strike="noStrike">
              <a:solidFill>
                <a:srgbClr val="3F3F3F"/>
              </a:solidFill>
              <a:latin typeface="Calibri"/>
              <a:ea typeface="Calibri"/>
              <a:cs typeface="Calibri"/>
              <a:sym typeface="Calibri"/>
            </a:endParaRPr>
          </a:p>
        </p:txBody>
      </p:sp>
      <p:cxnSp>
        <p:nvCxnSpPr>
          <p:cNvPr id="1528" name="Google Shape;1528;p9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29" name="Google Shape;1529;p9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30" name="Google Shape;1530;p9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31" name="Google Shape;1531;p9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32" name="Google Shape;1532;p9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533" name="Google Shape;1533;p99"/>
          <p:cNvSpPr/>
          <p:nvPr/>
        </p:nvSpPr>
        <p:spPr>
          <a:xfrm>
            <a:off x="603327" y="746012"/>
            <a:ext cx="7921872" cy="2092881"/>
          </a:xfrm>
          <a:prstGeom prst="rect">
            <a:avLst/>
          </a:prstGeom>
          <a:solidFill>
            <a:srgbClr val="D8DFEF"/>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FTP Session </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Times New Roman"/>
                <a:ea typeface="Times New Roman"/>
                <a:cs typeface="Times New Roman"/>
                <a:sym typeface="Times New Roman"/>
              </a:rPr>
              <a:t>When an FTP session is started between a client and a server, the client initiates a control TCP connection with the server side.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Times New Roman"/>
                <a:ea typeface="Times New Roman"/>
                <a:cs typeface="Times New Roman"/>
                <a:sym typeface="Times New Roman"/>
              </a:rPr>
              <a:t>The client sends control information over this.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Times New Roman"/>
                <a:ea typeface="Times New Roman"/>
                <a:cs typeface="Times New Roman"/>
                <a:sym typeface="Times New Roman"/>
              </a:rPr>
              <a:t>When the server receives this, it initiates a data connection to the client side.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Times New Roman"/>
                <a:ea typeface="Times New Roman"/>
                <a:cs typeface="Times New Roman"/>
                <a:sym typeface="Times New Roman"/>
              </a:rPr>
              <a:t>Only one file can be sent over one data connection.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Times New Roman"/>
                <a:ea typeface="Times New Roman"/>
                <a:cs typeface="Times New Roman"/>
                <a:sym typeface="Times New Roman"/>
              </a:rPr>
              <a:t>But the control connection remains active throughout the user session.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Times New Roman"/>
                <a:ea typeface="Times New Roman"/>
                <a:cs typeface="Times New Roman"/>
                <a:sym typeface="Times New Roman"/>
              </a:rPr>
              <a:t>FTP needs to maintain a state about its user throughout the session. </a:t>
            </a:r>
            <a:endParaRPr b="0" i="0" sz="1600" u="none" cap="none" strike="noStrike">
              <a:solidFill>
                <a:srgbClr val="000000"/>
              </a:solidFill>
              <a:latin typeface="Times New Roman"/>
              <a:ea typeface="Times New Roman"/>
              <a:cs typeface="Times New Roman"/>
              <a:sym typeface="Times New Roman"/>
            </a:endParaRPr>
          </a:p>
        </p:txBody>
      </p:sp>
      <p:sp>
        <p:nvSpPr>
          <p:cNvPr id="1534" name="Google Shape;1534;p99"/>
          <p:cNvSpPr/>
          <p:nvPr/>
        </p:nvSpPr>
        <p:spPr>
          <a:xfrm>
            <a:off x="580428" y="2979776"/>
            <a:ext cx="7944771" cy="1600438"/>
          </a:xfrm>
          <a:prstGeom prst="rect">
            <a:avLst/>
          </a:prstGeom>
          <a:solidFill>
            <a:srgbClr val="BBD9DE"/>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FTP Clients</a:t>
            </a:r>
            <a:endParaRPr/>
          </a:p>
          <a:p>
            <a:pPr indent="-285750" lvl="0" marL="2857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FTP works on a client-server</a:t>
            </a:r>
            <a:r>
              <a:rPr b="0" i="0" lang="en-US" sz="1600" u="sng" cap="none" strike="noStrike">
                <a:solidFill>
                  <a:srgbClr val="273239"/>
                </a:solidFill>
                <a:latin typeface="Times New Roman"/>
                <a:ea typeface="Times New Roman"/>
                <a:cs typeface="Times New Roman"/>
                <a:sym typeface="Times New Roman"/>
              </a:rPr>
              <a:t> </a:t>
            </a:r>
            <a:r>
              <a:rPr b="0" i="0" lang="en-US" sz="1600" u="none" cap="none" strike="noStrike">
                <a:solidFill>
                  <a:srgbClr val="273239"/>
                </a:solidFill>
                <a:latin typeface="Times New Roman"/>
                <a:ea typeface="Times New Roman"/>
                <a:cs typeface="Times New Roman"/>
                <a:sym typeface="Times New Roman"/>
              </a:rPr>
              <a:t>model. </a:t>
            </a:r>
            <a:endParaRPr b="0" i="0" sz="1600" u="none" cap="none" strike="noStrike">
              <a:solidFill>
                <a:srgbClr val="273239"/>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The FTP client is a program that runs on the user’s computer to enable the user to talk to and get files from remote computers. </a:t>
            </a:r>
            <a:endParaRPr b="0" i="0" sz="1600" u="none" cap="none" strike="noStrike">
              <a:solidFill>
                <a:srgbClr val="273239"/>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273239"/>
                </a:solidFill>
                <a:latin typeface="Times New Roman"/>
                <a:ea typeface="Times New Roman"/>
                <a:cs typeface="Times New Roman"/>
                <a:sym typeface="Times New Roman"/>
              </a:rPr>
              <a:t>It is a set of commands that establishes the connection between two hosts, helps to transfer the files, and then closes the connection.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